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51" d="100"/>
          <a:sy n="151" d="100"/>
        </p:scale>
        <p:origin x="12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2023/9/22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>
                <a:solidFill>
                  <a:srgbClr val="DE3C36"/>
                </a:solidFill>
              </a:rPr>
              <a:t>可以看下上一页的整体框架图，还有</a:t>
            </a:r>
            <a:r>
              <a:rPr lang="en-US" altLang="en-US">
                <a:solidFill>
                  <a:srgbClr val="DE3C36"/>
                </a:solidFill>
              </a:rPr>
              <a:t>thanks</a:t>
            </a:r>
            <a:r>
              <a:rPr lang="zh-CN" altLang="zh-CN">
                <a:solidFill>
                  <a:srgbClr val="DE3C36"/>
                </a:solidFill>
              </a:rPr>
              <a:t>后面的阐述。这里感觉写这个不太好讲，因为不是我们做的，可以介绍是用了</a:t>
            </a:r>
            <a:r>
              <a:rPr lang="en-US" altLang="en-US">
                <a:solidFill>
                  <a:srgbClr val="DE3C36"/>
                </a:solidFill>
              </a:rPr>
              <a:t>baseline</a:t>
            </a:r>
            <a:r>
              <a:rPr lang="zh-CN" altLang="zh-CN">
                <a:solidFill>
                  <a:srgbClr val="DE3C36"/>
                </a:solidFill>
              </a:rPr>
              <a:t>的方式，主要的特点是结合了</a:t>
            </a:r>
            <a:r>
              <a:rPr lang="en-US" altLang="en-US">
                <a:solidFill>
                  <a:srgbClr val="DE3C36"/>
                </a:solidFill>
              </a:rPr>
              <a:t>pdf</a:t>
            </a:r>
            <a:r>
              <a:rPr lang="zh-CN" altLang="zh-CN">
                <a:solidFill>
                  <a:srgbClr val="DE3C36"/>
                </a:solidFill>
              </a:rPr>
              <a:t>转</a:t>
            </a:r>
            <a:r>
              <a:rPr lang="en-US" altLang="en-US">
                <a:solidFill>
                  <a:srgbClr val="DE3C36"/>
                </a:solidFill>
              </a:rPr>
              <a:t>html</a:t>
            </a:r>
            <a:r>
              <a:rPr lang="zh-CN" altLang="zh-CN">
                <a:solidFill>
                  <a:srgbClr val="DE3C36"/>
                </a:solidFill>
              </a:rPr>
              <a:t>的数据以及</a:t>
            </a:r>
            <a:r>
              <a:rPr lang="en-US" altLang="en-US">
                <a:solidFill>
                  <a:srgbClr val="DE3C36"/>
                </a:solidFill>
              </a:rPr>
              <a:t>pdf</a:t>
            </a:r>
            <a:r>
              <a:rPr lang="zh-CN" altLang="zh-CN">
                <a:solidFill>
                  <a:srgbClr val="DE3C36"/>
                </a:solidFill>
              </a:rPr>
              <a:t>转</a:t>
            </a:r>
            <a:r>
              <a:rPr lang="en-US" altLang="en-US">
                <a:solidFill>
                  <a:srgbClr val="DE3C36"/>
                </a:solidFill>
              </a:rPr>
              <a:t>txt</a:t>
            </a:r>
            <a:r>
              <a:rPr lang="zh-CN" altLang="zh-CN">
                <a:solidFill>
                  <a:srgbClr val="DE3C36"/>
                </a:solidFill>
              </a:rPr>
              <a:t>的数据，还可以介绍你之前研究的那个包，抽三线表的</a:t>
            </a:r>
            <a:r>
              <a:rPr lang="en-US" altLang="en-US">
                <a:solidFill>
                  <a:srgbClr val="DE3C36"/>
                </a:solidFill>
              </a:rPr>
              <a:t>(</a:t>
            </a:r>
            <a:r>
              <a:rPr lang="zh-CN" altLang="zh-CN">
                <a:solidFill>
                  <a:srgbClr val="DE3C36"/>
                </a:solidFill>
              </a:rPr>
              <a:t>虽然没做，可以标灰），然后可以介绍不同第三方库的优点和缺点，比如</a:t>
            </a:r>
            <a:r>
              <a:rPr lang="en-US" altLang="en-US">
                <a:solidFill>
                  <a:srgbClr val="DE3C36"/>
                </a:solidFill>
              </a:rPr>
              <a:t>txt</a:t>
            </a:r>
            <a:r>
              <a:rPr lang="zh-CN" altLang="zh-CN">
                <a:solidFill>
                  <a:srgbClr val="DE3C36"/>
                </a:solidFill>
              </a:rPr>
              <a:t>全但错位，</a:t>
            </a:r>
            <a:r>
              <a:rPr lang="en-US" altLang="en-US">
                <a:solidFill>
                  <a:srgbClr val="DE3C36"/>
                </a:solidFill>
              </a:rPr>
              <a:t>ocr</a:t>
            </a:r>
            <a:r>
              <a:rPr lang="zh-CN" altLang="zh-CN">
                <a:solidFill>
                  <a:srgbClr val="DE3C36"/>
                </a:solidFill>
              </a:rPr>
              <a:t>的慢但可以抽取三线表</a:t>
            </a:r>
            <a:r>
              <a:rPr lang="en-US" altLang="en-US">
                <a:solidFill>
                  <a:srgbClr val="DE3C36"/>
                </a:solidFill>
              </a:rPr>
              <a:t>(</a:t>
            </a:r>
            <a:r>
              <a:rPr lang="zh-CN" altLang="zh-CN">
                <a:solidFill>
                  <a:srgbClr val="DE3C36"/>
                </a:solidFill>
              </a:rPr>
              <a:t>可以截图几种方法说明），主体思想是结合不同第三方库的优点得到更精准的，数据更全的数据库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三者占比，</a:t>
            </a:r>
            <a:r>
              <a:rPr lang="en-US" altLang="en-US"/>
              <a:t>chatglm</a:t>
            </a:r>
            <a:r>
              <a:rPr lang="zh-CN" altLang="zh-CN"/>
              <a:t>自身的极限，有时候不能稳定输出；但两者，或相差多少这些相对简单的都是很稳定输出的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>
                <a:solidFill>
                  <a:srgbClr val="AE2E19"/>
                </a:solidFill>
              </a:rPr>
              <a:t>这里的主题思想是用正则分类</a:t>
            </a:r>
            <a:r>
              <a:rPr lang="en-US" altLang="en-US">
                <a:solidFill>
                  <a:srgbClr val="AE2E19"/>
                </a:solidFill>
              </a:rPr>
              <a:t>5</a:t>
            </a:r>
            <a:r>
              <a:rPr lang="zh-CN" altLang="zh-CN">
                <a:solidFill>
                  <a:srgbClr val="AE2E19"/>
                </a:solidFill>
              </a:rPr>
              <a:t>类，加正则抽取年份，公司名，抽前面数据库的关键词，以及计算题的关键词以及其别名，这里感觉可以分类型举例，比如</a:t>
            </a:r>
            <a:r>
              <a:rPr lang="en-US" altLang="en-US">
                <a:solidFill>
                  <a:srgbClr val="AE2E19"/>
                </a:solidFill>
              </a:rPr>
              <a:t>type1 2</a:t>
            </a:r>
            <a:r>
              <a:rPr lang="zh-CN" altLang="zh-CN">
                <a:solidFill>
                  <a:srgbClr val="AE2E19"/>
                </a:solidFill>
              </a:rPr>
              <a:t>容易匹配上</a:t>
            </a:r>
            <a:r>
              <a:rPr lang="en-US" altLang="en-US">
                <a:solidFill>
                  <a:srgbClr val="AE2E19"/>
                </a:solidFill>
              </a:rPr>
              <a:t>(</a:t>
            </a:r>
            <a:r>
              <a:rPr lang="zh-CN" altLang="zh-CN">
                <a:solidFill>
                  <a:srgbClr val="AE2E19"/>
                </a:solidFill>
              </a:rPr>
              <a:t>因为专业名词有限），但</a:t>
            </a:r>
            <a:r>
              <a:rPr lang="en-US" altLang="en-US">
                <a:solidFill>
                  <a:srgbClr val="AE2E19"/>
                </a:solidFill>
              </a:rPr>
              <a:t>type3</a:t>
            </a:r>
            <a:r>
              <a:rPr lang="zh-CN" altLang="zh-CN">
                <a:solidFill>
                  <a:srgbClr val="AE2E19"/>
                </a:solidFill>
              </a:rPr>
              <a:t>会比较难</a:t>
            </a:r>
            <a:r>
              <a:rPr lang="en-US" altLang="en-US">
                <a:solidFill>
                  <a:srgbClr val="AE2E19"/>
                </a:solidFill>
              </a:rPr>
              <a:t>(</a:t>
            </a:r>
            <a:r>
              <a:rPr lang="zh-CN" altLang="zh-CN">
                <a:solidFill>
                  <a:srgbClr val="AE2E19"/>
                </a:solidFill>
              </a:rPr>
              <a:t>因为用户说的什么都有，突出后面要用大模型），通过分类和关键词快速响应用户的高频问题，以及快速解决</a:t>
            </a:r>
            <a:r>
              <a:rPr lang="en-US" altLang="en-US">
                <a:solidFill>
                  <a:srgbClr val="AE2E19"/>
                </a:solidFill>
              </a:rPr>
              <a:t>badcase</a:t>
            </a:r>
            <a:r>
              <a:rPr lang="zh-CN" altLang="zh-CN">
                <a:solidFill>
                  <a:srgbClr val="AE2E19"/>
                </a:solidFill>
              </a:rPr>
              <a:t>节省</a:t>
            </a:r>
            <a:r>
              <a:rPr lang="en-US" altLang="en-US">
                <a:solidFill>
                  <a:srgbClr val="AE2E19"/>
                </a:solidFill>
              </a:rPr>
              <a:t>gpu</a:t>
            </a:r>
            <a:r>
              <a:rPr lang="zh-CN" altLang="zh-CN">
                <a:solidFill>
                  <a:srgbClr val="AE2E19"/>
                </a:solidFill>
              </a:rPr>
              <a:t>资源</a:t>
            </a:r>
          </a:p>
          <a:p>
            <a:pPr lvl="0"/>
            <a:r>
              <a:rPr lang="zh-CN" altLang="zh-CN">
                <a:solidFill>
                  <a:srgbClr val="AE2E19"/>
                </a:solidFill>
              </a:rPr>
              <a:t>看能不能和下一页做一起，题目大概就是正则方案</a:t>
            </a:r>
            <a:r>
              <a:rPr lang="en-US" altLang="en-US">
                <a:solidFill>
                  <a:srgbClr val="AE2E19"/>
                </a:solidFill>
              </a:rPr>
              <a:t>-</a:t>
            </a:r>
            <a:r>
              <a:rPr lang="zh-CN" altLang="zh-CN">
                <a:solidFill>
                  <a:srgbClr val="AE2E19"/>
                </a:solidFill>
              </a:rPr>
              <a:t>分类与关键词匹配之类的，分开也行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>
                <a:solidFill>
                  <a:srgbClr val="AE2E19"/>
                </a:solidFill>
              </a:rPr>
              <a:t>这里的主题思想是用正则分类</a:t>
            </a:r>
            <a:r>
              <a:rPr lang="en-US" altLang="en-US">
                <a:solidFill>
                  <a:srgbClr val="AE2E19"/>
                </a:solidFill>
              </a:rPr>
              <a:t>5</a:t>
            </a:r>
            <a:r>
              <a:rPr lang="zh-CN" altLang="zh-CN">
                <a:solidFill>
                  <a:srgbClr val="AE2E19"/>
                </a:solidFill>
              </a:rPr>
              <a:t>类，加正则抽取年份，公司名，抽前面数据库的关键词，以及计算题的关键词以及其别名，这里感觉可以分类型举例，比如</a:t>
            </a:r>
            <a:r>
              <a:rPr lang="en-US" altLang="en-US">
                <a:solidFill>
                  <a:srgbClr val="AE2E19"/>
                </a:solidFill>
              </a:rPr>
              <a:t>type1 2</a:t>
            </a:r>
            <a:r>
              <a:rPr lang="zh-CN" altLang="zh-CN">
                <a:solidFill>
                  <a:srgbClr val="AE2E19"/>
                </a:solidFill>
              </a:rPr>
              <a:t>容易匹配上</a:t>
            </a:r>
            <a:r>
              <a:rPr lang="en-US" altLang="en-US">
                <a:solidFill>
                  <a:srgbClr val="AE2E19"/>
                </a:solidFill>
              </a:rPr>
              <a:t>(</a:t>
            </a:r>
            <a:r>
              <a:rPr lang="zh-CN" altLang="zh-CN">
                <a:solidFill>
                  <a:srgbClr val="AE2E19"/>
                </a:solidFill>
              </a:rPr>
              <a:t>因为专业名词有限），但</a:t>
            </a:r>
            <a:r>
              <a:rPr lang="en-US" altLang="en-US">
                <a:solidFill>
                  <a:srgbClr val="AE2E19"/>
                </a:solidFill>
              </a:rPr>
              <a:t>type3</a:t>
            </a:r>
            <a:r>
              <a:rPr lang="zh-CN" altLang="zh-CN">
                <a:solidFill>
                  <a:srgbClr val="AE2E19"/>
                </a:solidFill>
              </a:rPr>
              <a:t>会比较难</a:t>
            </a:r>
            <a:r>
              <a:rPr lang="en-US" altLang="en-US">
                <a:solidFill>
                  <a:srgbClr val="AE2E19"/>
                </a:solidFill>
              </a:rPr>
              <a:t>(</a:t>
            </a:r>
            <a:r>
              <a:rPr lang="zh-CN" altLang="zh-CN">
                <a:solidFill>
                  <a:srgbClr val="AE2E19"/>
                </a:solidFill>
              </a:rPr>
              <a:t>因为用户说的什么都有，突出后面要用大模型），通过分类和关键词快速响应用户的高频问题，以及快速解决</a:t>
            </a:r>
            <a:r>
              <a:rPr lang="en-US" altLang="en-US">
                <a:solidFill>
                  <a:srgbClr val="AE2E19"/>
                </a:solidFill>
              </a:rPr>
              <a:t>badcase</a:t>
            </a:r>
            <a:r>
              <a:rPr lang="zh-CN" altLang="zh-CN">
                <a:solidFill>
                  <a:srgbClr val="AE2E19"/>
                </a:solidFill>
              </a:rPr>
              <a:t>节省</a:t>
            </a:r>
            <a:r>
              <a:rPr lang="en-US" altLang="en-US">
                <a:solidFill>
                  <a:srgbClr val="AE2E19"/>
                </a:solidFill>
              </a:rPr>
              <a:t>gpu</a:t>
            </a:r>
            <a:r>
              <a:rPr lang="zh-CN" altLang="zh-CN">
                <a:solidFill>
                  <a:srgbClr val="AE2E19"/>
                </a:solidFill>
              </a:rPr>
              <a:t>资源</a:t>
            </a:r>
          </a:p>
          <a:p>
            <a:pPr lvl="0"/>
            <a:r>
              <a:rPr lang="zh-CN" altLang="zh-CN">
                <a:solidFill>
                  <a:srgbClr val="AE2E19"/>
                </a:solidFill>
              </a:rPr>
              <a:t>看能不能和下一页做一起，题目大概就是正则方案</a:t>
            </a:r>
            <a:r>
              <a:rPr lang="en-US" altLang="en-US">
                <a:solidFill>
                  <a:srgbClr val="AE2E19"/>
                </a:solidFill>
              </a:rPr>
              <a:t>-</a:t>
            </a:r>
            <a:r>
              <a:rPr lang="zh-CN" altLang="zh-CN">
                <a:solidFill>
                  <a:srgbClr val="AE2E19"/>
                </a:solidFill>
              </a:rPr>
              <a:t>分类与关键词匹配之类的，分开也行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一是对比</a:t>
            </a:r>
            <a:r>
              <a:rPr lang="en-US" altLang="en-US"/>
              <a:t>history</a:t>
            </a:r>
            <a:r>
              <a:rPr lang="zh-CN" altLang="zh-CN"/>
              <a:t>的作用</a:t>
            </a:r>
          </a:p>
          <a:p>
            <a:pPr lvl="0"/>
            <a:r>
              <a:rPr lang="zh-CN" altLang="zh-CN"/>
              <a:t>二是要对比新的词</a:t>
            </a:r>
            <a:r>
              <a:rPr lang="en-US" altLang="en-US"/>
              <a:t>(</a:t>
            </a:r>
            <a:r>
              <a:rPr lang="zh-CN" altLang="zh-CN"/>
              <a:t>比如</a:t>
            </a:r>
            <a:r>
              <a:rPr lang="en-US" altLang="en-US"/>
              <a:t>type3</a:t>
            </a:r>
            <a:r>
              <a:rPr lang="zh-CN" altLang="zh-CN"/>
              <a:t>没见过关键词）</a:t>
            </a:r>
          </a:p>
          <a:p>
            <a:pPr lvl="0"/>
            <a:r>
              <a:rPr lang="en-US" altLang="en-US"/>
              <a:t>(</a:t>
            </a:r>
            <a:r>
              <a:rPr lang="zh-CN" altLang="zh-CN"/>
              <a:t>共</a:t>
            </a:r>
            <a:r>
              <a:rPr lang="en-US" altLang="en-US"/>
              <a:t>3</a:t>
            </a:r>
            <a:r>
              <a:rPr lang="zh-CN" altLang="zh-CN"/>
              <a:t>张图）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一是对比</a:t>
            </a:r>
            <a:r>
              <a:rPr lang="en-US" altLang="en-US"/>
              <a:t>history</a:t>
            </a:r>
            <a:r>
              <a:rPr lang="zh-CN" altLang="zh-CN"/>
              <a:t>的作用</a:t>
            </a:r>
          </a:p>
          <a:p>
            <a:pPr lvl="0"/>
            <a:r>
              <a:rPr lang="zh-CN" altLang="zh-CN"/>
              <a:t>二是要对比新的词</a:t>
            </a:r>
            <a:r>
              <a:rPr lang="en-US" altLang="en-US"/>
              <a:t>(</a:t>
            </a:r>
            <a:r>
              <a:rPr lang="zh-CN" altLang="zh-CN"/>
              <a:t>比如</a:t>
            </a:r>
            <a:r>
              <a:rPr lang="en-US" altLang="en-US"/>
              <a:t>type3</a:t>
            </a:r>
            <a:r>
              <a:rPr lang="zh-CN" altLang="zh-CN"/>
              <a:t>没见过关键词）</a:t>
            </a:r>
          </a:p>
          <a:p>
            <a:pPr lvl="0"/>
            <a:r>
              <a:rPr lang="en-US" altLang="en-US"/>
              <a:t>(</a:t>
            </a:r>
            <a:r>
              <a:rPr lang="zh-CN" altLang="zh-CN"/>
              <a:t>共</a:t>
            </a:r>
            <a:r>
              <a:rPr lang="en-US" altLang="en-US"/>
              <a:t>3</a:t>
            </a:r>
            <a:r>
              <a:rPr lang="zh-CN" altLang="zh-CN"/>
              <a:t>张图）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一是对比</a:t>
            </a:r>
            <a:r>
              <a:rPr lang="en-US" altLang="en-US"/>
              <a:t>history</a:t>
            </a:r>
            <a:r>
              <a:rPr lang="zh-CN" altLang="zh-CN"/>
              <a:t>的作用</a:t>
            </a:r>
          </a:p>
          <a:p>
            <a:pPr lvl="0"/>
            <a:r>
              <a:rPr lang="zh-CN" altLang="zh-CN"/>
              <a:t>二是要对比新的词</a:t>
            </a:r>
            <a:r>
              <a:rPr lang="en-US" altLang="en-US"/>
              <a:t>(</a:t>
            </a:r>
            <a:r>
              <a:rPr lang="zh-CN" altLang="zh-CN"/>
              <a:t>比如</a:t>
            </a:r>
            <a:r>
              <a:rPr lang="en-US" altLang="en-US"/>
              <a:t>type3</a:t>
            </a:r>
            <a:r>
              <a:rPr lang="zh-CN" altLang="zh-CN"/>
              <a:t>没见过关键词）</a:t>
            </a:r>
          </a:p>
          <a:p>
            <a:pPr lvl="0"/>
            <a:r>
              <a:rPr lang="en-US" altLang="en-US"/>
              <a:t>(</a:t>
            </a:r>
            <a:r>
              <a:rPr lang="zh-CN" altLang="zh-CN"/>
              <a:t>共</a:t>
            </a:r>
            <a:r>
              <a:rPr lang="en-US" altLang="en-US"/>
              <a:t>3</a:t>
            </a:r>
            <a:r>
              <a:rPr lang="zh-CN" altLang="zh-CN"/>
              <a:t>张图）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介绍</a:t>
            </a:r>
            <a:r>
              <a:rPr lang="en-US" altLang="en-US"/>
              <a:t>embedding</a:t>
            </a:r>
            <a:r>
              <a:rPr lang="zh-CN" altLang="zh-CN"/>
              <a:t>的做法</a:t>
            </a:r>
            <a:r>
              <a:rPr lang="en-US" altLang="en-US"/>
              <a:t>(</a:t>
            </a:r>
            <a:r>
              <a:rPr lang="zh-CN" altLang="zh-CN"/>
              <a:t>标灰），可以参考上周分享</a:t>
            </a:r>
            <a:r>
              <a:rPr lang="en-US" altLang="en-US"/>
              <a:t>ppt</a:t>
            </a:r>
            <a:r>
              <a:rPr lang="zh-CN" altLang="zh-CN"/>
              <a:t>，做全文的</a:t>
            </a:r>
            <a:r>
              <a:rPr lang="en-US" altLang="en-US"/>
              <a:t>embedding</a:t>
            </a:r>
            <a:r>
              <a:rPr lang="zh-CN" altLang="zh-CN"/>
              <a:t>，还可以做标题的</a:t>
            </a:r>
            <a:r>
              <a:rPr lang="en-US" altLang="en-US"/>
              <a:t>embedding</a:t>
            </a:r>
            <a:r>
              <a:rPr lang="zh-CN" altLang="zh-CN"/>
              <a:t>，就说是初赛用了有提升，但复赛由于</a:t>
            </a:r>
            <a:r>
              <a:rPr lang="en-US" altLang="en-US"/>
              <a:t>docker</a:t>
            </a:r>
            <a:r>
              <a:rPr lang="zh-CN" altLang="zh-CN"/>
              <a:t>向量太大的原因没有用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/>
              <a:t>大部分上表头</a:t>
            </a:r>
            <a:r>
              <a:rPr lang="en-US" altLang="en-US"/>
              <a:t>+</a:t>
            </a:r>
            <a:r>
              <a:rPr lang="zh-CN" altLang="zh-CN"/>
              <a:t>左表头；或者只有左表头；可以快速完成表格数据的处理；比入库更快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/>
          </a:p>
          <a:p>
            <a:pPr lvl="0"/>
            <a:r>
              <a:rPr lang="en-US" altLang="en-US"/>
              <a:t>(</a:t>
            </a:r>
            <a:r>
              <a:rPr lang="zh-CN" altLang="zh-CN"/>
              <a:t>表格句子生成的效果）</a:t>
            </a:r>
          </a:p>
          <a:p>
            <a:pPr lvl="0"/>
            <a:r>
              <a:rPr lang="zh-CN" altLang="zh-CN"/>
              <a:t>好处是对于数据库没有抽取的字段也可以返回结果</a:t>
            </a:r>
            <a:r>
              <a:rPr lang="en-US" altLang="en-US"/>
              <a:t>(</a:t>
            </a:r>
            <a:r>
              <a:rPr lang="zh-CN" altLang="zh-CN"/>
              <a:t>或者抽错），有一些公司年报同一个字段可能用不同的名字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4487A-081D-2E44-83F9-7AAB1997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EA87E-3DF1-B047-AFA1-E3BA81ED8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F5857-93A3-FA4C-BB3D-0250DA36BF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EFB5867-0C4A-4AA8-90D0-0823DA5B0E33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9C47E-09F4-B443-ADF9-8716992170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100F1-E0ED-E440-A677-C4FC734F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E26C6A-C25C-4DB3-93FC-8987A373B799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566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48650-CFBD-AF46-91D1-C4A0920F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A9AE36-6965-0747-B8C4-B0ACDBB56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C3A24-932E-614D-8003-63C2243DE4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1017F3E-BC7E-4BFE-8E50-FABCE157854C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FF162-5D60-B64A-A720-F08D3BA9D3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9EB36-EA6E-2745-9D37-96E43E11D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3851158-061B-4A20-904E-42616325625C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729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99D4C0-C66E-E144-A639-EFF9DD4C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9A39F-9BF5-1D4D-88B5-FEBF281D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5E92B-164A-5F46-B95A-5AC5EFFD6A1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ACBC72E-F8E0-4A08-B5F7-B1ADBC46DB7F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C08E4-2DD1-9D4D-BA8E-AEA6E7271E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D9A81-EF7B-E543-BC77-96982945F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9CD8D4B-AB18-4900-94AE-DC9C7CC0029A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4934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/>
          <a:lstStyle/>
          <a:p>
            <a:fld id="{96ABD769-F014-4151-BCF3-3348E6D2A2D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_副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成组"/>
          <p:cNvGrpSpPr/>
          <p:nvPr/>
        </p:nvGrpSpPr>
        <p:grpSpPr>
          <a:xfrm>
            <a:off x="2351837" y="199189"/>
            <a:ext cx="7488326" cy="507374"/>
            <a:chOff x="0" y="0"/>
            <a:chExt cx="14976650" cy="1014748"/>
          </a:xfrm>
        </p:grpSpPr>
        <p:pic>
          <p:nvPicPr>
            <p:cNvPr id="20" name="交大.png"/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573940" y="303014"/>
              <a:ext cx="1713997" cy="4595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" name="智普.png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0" y="87353"/>
              <a:ext cx="2499880" cy="9093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" name="魔.png"/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9797068" y="302992"/>
              <a:ext cx="2574423" cy="4539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安硕信息.png"/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3011060" y="0"/>
              <a:ext cx="4064119" cy="10147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" name="阿里云.png"/>
            <p:cNvPicPr>
              <a:picLocks noChangeAspect="1"/>
            </p:cNvPicPr>
            <p:nvPr/>
          </p:nvPicPr>
          <p:blipFill>
            <a:blip r:embed="rId6"/>
            <a:stretch/>
          </p:blipFill>
          <p:spPr>
            <a:xfrm>
              <a:off x="12885055" y="302939"/>
              <a:ext cx="2091596" cy="463954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6" name="幻灯片编号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/>
          <a:lstStyle/>
          <a:p>
            <a:fld id="{CA866920-76C3-487C-9929-AD023C5A6707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空白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成组"/>
          <p:cNvGrpSpPr/>
          <p:nvPr/>
        </p:nvGrpSpPr>
        <p:grpSpPr>
          <a:xfrm>
            <a:off x="154269" y="193492"/>
            <a:ext cx="6450799" cy="501952"/>
            <a:chOff x="0" y="0"/>
            <a:chExt cx="12901597" cy="1003901"/>
          </a:xfrm>
        </p:grpSpPr>
        <p:pic>
          <p:nvPicPr>
            <p:cNvPr id="33" name="modelscope中英文logo.png"/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8250381" y="292651"/>
              <a:ext cx="2136064" cy="3765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" name="图片 1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0" y="0"/>
              <a:ext cx="2351836" cy="10039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" name="图片 2"/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2623094" y="33842"/>
              <a:ext cx="3409699" cy="8508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" name="图片 3"/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6391410" y="274063"/>
              <a:ext cx="1455082" cy="4188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" name="图片 4"/>
            <p:cNvPicPr>
              <a:picLocks noChangeAspect="1"/>
            </p:cNvPicPr>
            <p:nvPr/>
          </p:nvPicPr>
          <p:blipFill>
            <a:blip r:embed="rId6"/>
            <a:stretch/>
          </p:blipFill>
          <p:spPr>
            <a:xfrm>
              <a:off x="10465316" y="152809"/>
              <a:ext cx="2436282" cy="677234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39" name="幻灯片编号"/>
          <p:cNvSpPr txBox="1">
            <a:spLocks noGrp="1"/>
          </p:cNvSpPr>
          <p:nvPr>
            <p:ph type="sldNum" idx="2"/>
          </p:nvPr>
        </p:nvSpPr>
        <p:spPr>
          <a:xfrm>
            <a:off x="5976620" y="6540500"/>
            <a:ext cx="232410" cy="260350"/>
          </a:xfrm>
          <a:prstGeom prst="rect">
            <a:avLst/>
          </a:prstGeom>
        </p:spPr>
        <p:txBody>
          <a:bodyPr/>
          <a:lstStyle/>
          <a:p>
            <a:fld id="{1C03B8A7-20AE-4729-B1A0-878950DB6D1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空白页_副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成组"/>
          <p:cNvGrpSpPr/>
          <p:nvPr/>
        </p:nvGrpSpPr>
        <p:grpSpPr>
          <a:xfrm>
            <a:off x="1158902" y="171358"/>
            <a:ext cx="9874196" cy="768333"/>
            <a:chOff x="0" y="0"/>
            <a:chExt cx="19748390" cy="1536665"/>
          </a:xfrm>
        </p:grpSpPr>
        <p:pic>
          <p:nvPicPr>
            <p:cNvPr id="46" name="modelscope中英文logo.png"/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12628804" y="447959"/>
              <a:ext cx="3269657" cy="5763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" name="图片 1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0" y="0"/>
              <a:ext cx="3599940" cy="15366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8" name="图片 2"/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4015153" y="51802"/>
              <a:ext cx="5219203" cy="13023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图片 3"/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9783288" y="419507"/>
              <a:ext cx="2227285" cy="6411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0" name="图片 4"/>
            <p:cNvPicPr>
              <a:picLocks noChangeAspect="1"/>
            </p:cNvPicPr>
            <p:nvPr/>
          </p:nvPicPr>
          <p:blipFill>
            <a:blip r:embed="rId6"/>
            <a:stretch/>
          </p:blipFill>
          <p:spPr>
            <a:xfrm>
              <a:off x="16019191" y="233904"/>
              <a:ext cx="3729200" cy="1036638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2" name="幻灯片编号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/>
          <a:lstStyle/>
          <a:p>
            <a:fld id="{2579FF53-0BA1-4638-B972-58A06978365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83"/>
          <p:cNvSpPr/>
          <p:nvPr/>
        </p:nvSpPr>
        <p:spPr>
          <a:xfrm>
            <a:off x="-3714006" y="-997931"/>
            <a:ext cx="8488462" cy="8488462"/>
          </a:xfrm>
          <a:prstGeom prst="ellipse">
            <a:avLst/>
          </a:prstGeom>
          <a:gradFill>
            <a:gsLst>
              <a:gs pos="0">
                <a:srgbClr val="E4E5E7">
                  <a:alpha val="4539"/>
                </a:srgbClr>
              </a:gs>
              <a:gs pos="100000">
                <a:srgbClr val="111111">
                  <a:alpha val="1494"/>
                </a:srgbClr>
              </a:gs>
            </a:gsLst>
            <a:lin ang="2700000"/>
          </a:gradFill>
          <a:ln w="12700"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Helvetica"/>
                <a:ea typeface="Helvetica"/>
              </a:defRPr>
            </a:pPr>
            <a:endParaRPr/>
          </a:p>
        </p:txBody>
      </p:sp>
      <p:sp>
        <p:nvSpPr>
          <p:cNvPr id="60" name="任意多边形: 形状 83"/>
          <p:cNvSpPr/>
          <p:nvPr/>
        </p:nvSpPr>
        <p:spPr>
          <a:xfrm rot="14363551">
            <a:off x="9341594" y="3578969"/>
            <a:ext cx="8488462" cy="8488462"/>
          </a:xfrm>
          <a:prstGeom prst="ellipse">
            <a:avLst/>
          </a:prstGeom>
          <a:gradFill>
            <a:gsLst>
              <a:gs pos="0">
                <a:srgbClr val="E4E5E7">
                  <a:alpha val="2514"/>
                </a:srgbClr>
              </a:gs>
              <a:gs pos="100000">
                <a:srgbClr val="000000">
                  <a:alpha val="4112"/>
                </a:srgbClr>
              </a:gs>
            </a:gsLst>
            <a:lin ang="2700000"/>
          </a:gradFill>
          <a:ln w="12700"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Helvetica"/>
                <a:ea typeface="Helvetica"/>
              </a:defRPr>
            </a:pPr>
            <a:endParaRPr/>
          </a:p>
        </p:txBody>
      </p:sp>
      <p:grpSp>
        <p:nvGrpSpPr>
          <p:cNvPr id="66" name="成组"/>
          <p:cNvGrpSpPr/>
          <p:nvPr/>
        </p:nvGrpSpPr>
        <p:grpSpPr>
          <a:xfrm>
            <a:off x="1158902" y="171358"/>
            <a:ext cx="9874195" cy="768333"/>
            <a:chOff x="0" y="0"/>
            <a:chExt cx="19748390" cy="1536665"/>
          </a:xfrm>
        </p:grpSpPr>
        <p:pic>
          <p:nvPicPr>
            <p:cNvPr id="61" name="modelscope中英文logo.png"/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12628804" y="447959"/>
              <a:ext cx="3269657" cy="5763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2" name="图片 1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0" y="0"/>
              <a:ext cx="3599940" cy="15366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3" name="图片 2"/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4015153" y="51802"/>
              <a:ext cx="5219203" cy="13023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" name="图片 3"/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9783288" y="419507"/>
              <a:ext cx="2227285" cy="6411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" name="图片 4"/>
            <p:cNvPicPr>
              <a:picLocks noChangeAspect="1"/>
            </p:cNvPicPr>
            <p:nvPr/>
          </p:nvPicPr>
          <p:blipFill>
            <a:blip r:embed="rId6"/>
            <a:stretch/>
          </p:blipFill>
          <p:spPr>
            <a:xfrm>
              <a:off x="16019190" y="233904"/>
              <a:ext cx="3729200" cy="1036637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7" name="幻灯片编号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/>
          <a:lstStyle/>
          <a:p>
            <a:fld id="{A2553621-5FFC-447F-81BF-E01A207945F2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C679B-6C9D-1A4F-91D3-E00774F4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B4190-F12C-3841-A9E2-53B5620E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094C1-7AB0-8D41-990D-52097AD241C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479CCA2-4B88-440A-96FC-6C08A2D46488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30CEB-C816-654D-B93D-EDD98F1407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36DA2-E044-CD49-B80E-682AA496AE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3CF8F1C-ACEB-4BA5-8567-0493B0CD2781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117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57E95-7D27-1C49-A3F5-199C58E9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89FA1-91CE-7849-AF92-43462160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3D7A6-EF95-2745-B76F-0FD2674B460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32D2D4-655C-4C6C-A2E6-200673FC3F15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88057-1B6A-EA43-B3F9-19A8EABA71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25E2-6D24-2F45-A83C-9EE6D6FFC3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D281C3C-E66E-45EF-9E8B-62428F012A65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519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A3425-579E-C840-853E-14DF98B9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7C4D4-D1BA-C94D-9B41-841BD16C7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B57206-25E1-A449-BBAE-4C8B47B38BB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70AC82-E6A3-0D41-902E-F88C0E3F1C0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C5D0E4-0BAF-47E3-995F-494336734F74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668323-02C9-014E-AA3A-1276E96617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5EA1DC-6E30-9E47-A0C0-40B773408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3A3157-AD97-4BA6-940E-7872B33A0C96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31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3C2D9-70CF-AE47-973D-07ADF7FD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B7B89-F14C-7A49-B8B3-8C454283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C7E28-0C90-754F-BEFF-7D70DA9E3FAB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F5466-FDDD-D94A-8586-9EA47BF9F3C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E50A45-8E76-B148-A3C8-38B2A83A5E42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559B8B-7CFA-914E-97A6-F6F2B52122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26F2085-3E53-4E61-9C9A-51C50D948720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6085F1-4769-3C4C-9616-DD268FC119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3F1514-1019-E74C-94BD-322CF1852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A86A0A-C396-43C9-BCDB-2F93685066F7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738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8D611-DA8F-CB46-9468-B99CEDE1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FD1E67-8DA0-244B-ADA5-CF2584F03E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2417411-FA8D-4809-8D2A-8AB6DA82F3DD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E9CC0-740A-154A-8391-EFE97104BE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3A0B70-5486-0A46-97CB-A673E1A42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673C7A-7088-477D-923E-AF3151EBE3AD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240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15269-0520-AE46-AAB6-4BD45C4FCE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035F12-B1BC-43BC-BE65-B72FF10B4F50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CDE99-CC14-2043-965E-BF190BAACB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54362-FD32-EB4E-8237-5C130D6DEA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5D46A11-3701-49E4-B455-FB38E8EEE635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55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06BB-050B-5844-9E7A-4D218983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CCFDF-F05A-3942-9ED3-EDEE30D0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63FA1-71A8-934E-88A2-98C401B3BC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C4C7F2-1223-684C-9465-DA0BD9B3C8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FE1040-38F7-4E5C-9E9C-8DC9B268D7B8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88212-DC80-704A-B549-9455F8BDDA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1C346-8CD6-534A-945A-98A46B4854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2712C19-E414-4F53-AAEB-2F492ECF526A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29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036A8-8961-964B-BA0F-1536417E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A46E43-E6BC-FE48-A178-496D3BEF2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C771C-5A76-FD42-AD50-338B2DFC4CB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18927A-34C1-8447-BFD2-41E82FAE7C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E7CEFC-AFA8-4123-A93D-AFB7B52665C3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453D19-631C-5448-974D-FE77B7D42E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BBBB8E-BBC0-E34C-BC1C-F1E4E312F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87D31D-5B6E-409B-A1AF-12F6570BDCF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999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2FE83B-5215-6D4C-8B3A-C6713C84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EA994-759E-EE4A-92A4-9609BDE2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8A8D9-1050-2F46-ABBF-2D3000A4FFC8}"/>
              </a:ext>
            </a:extLst>
          </p:cNvPr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55821-4F65-43C9-B224-7FC21FFFB912}" type="datetime1">
              <a:rPr lang="zh-CN" altLang="zh-CN"/>
              <a:t>2023/9/22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7537B-5185-BD49-952F-0A3EADC5038E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44CE1-BE18-CE4C-9363-7F874182ECB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BCF7E-708F-4FC5-BCBA-56AE00D7C97D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117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84"/>
          <p:cNvSpPr/>
          <p:nvPr/>
        </p:nvSpPr>
        <p:spPr>
          <a:xfrm>
            <a:off x="-3670058" y="-975560"/>
            <a:ext cx="8443722" cy="8443722"/>
          </a:xfrm>
          <a:prstGeom prst="ellipse">
            <a:avLst/>
          </a:prstGeom>
          <a:ln w="6350">
            <a:solidFill>
              <a:srgbClr val="FFFFFF">
                <a:alpha val="39825"/>
              </a:srgbClr>
            </a:solidFill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Helvetica"/>
                <a:ea typeface="Helvetica"/>
              </a:defRPr>
            </a:pPr>
            <a:endParaRPr/>
          </a:p>
        </p:txBody>
      </p:sp>
      <p:sp>
        <p:nvSpPr>
          <p:cNvPr id="3" name="任意多边形: 形状 83"/>
          <p:cNvSpPr/>
          <p:nvPr/>
        </p:nvSpPr>
        <p:spPr>
          <a:xfrm>
            <a:off x="-3714006" y="-997931"/>
            <a:ext cx="8488462" cy="8488462"/>
          </a:xfrm>
          <a:prstGeom prst="ellipse">
            <a:avLst/>
          </a:prstGeom>
          <a:gradFill>
            <a:gsLst>
              <a:gs pos="0">
                <a:srgbClr val="F2F2F2">
                  <a:alpha val="16604"/>
                </a:srgbClr>
              </a:gs>
              <a:gs pos="100000">
                <a:srgbClr val="3C46FF">
                  <a:alpha val="9070"/>
                </a:srgbClr>
              </a:gs>
            </a:gsLst>
            <a:lin ang="2700000"/>
          </a:gradFill>
          <a:ln w="12700">
            <a:solidFill>
              <a:srgbClr val="FFFFFF">
                <a:alpha val="16604"/>
              </a:srgbClr>
            </a:solidFill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Helvetica"/>
                <a:ea typeface="Helvetica"/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826683" y="769938"/>
            <a:ext cx="9753600" cy="1668462"/>
          </a:xfrm>
          <a:prstGeom prst="rect">
            <a:avLst/>
          </a:prstGeom>
          <a:ln w="12700">
            <a:miter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0" cy="4419600"/>
          </a:xfrm>
          <a:prstGeom prst="rect">
            <a:avLst/>
          </a:prstGeom>
          <a:ln w="12700">
            <a:miter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idx="2"/>
          </p:nvPr>
        </p:nvSpPr>
        <p:spPr>
          <a:xfrm>
            <a:off x="5976620" y="6540500"/>
            <a:ext cx="232410" cy="260350"/>
          </a:xfrm>
          <a:prstGeom prst="rect">
            <a:avLst/>
          </a:prstGeom>
          <a:ln w="12700">
            <a:miter/>
          </a:ln>
        </p:spPr>
        <p:txBody>
          <a:bodyPr wrap="none" lIns="25400" tIns="25400" rIns="25400" bIns="25400">
            <a:spAutoFit/>
          </a:bodyPr>
          <a:lstStyle>
            <a:lvl1pPr lvl="0">
              <a:defRPr sz="1200"/>
            </a:lvl1pPr>
          </a:lstStyle>
          <a:p>
            <a:fld id="{329AACF4-8028-4893-AB45-A30389640533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marL="0" lvl="0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1pPr>
      <a:lvl2pPr marL="0" lvl="1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2pPr>
      <a:lvl3pPr marL="0" lvl="2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3pPr>
      <a:lvl4pPr marL="0" lvl="3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4pPr>
      <a:lvl5pPr marL="0" lvl="4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5pPr>
      <a:lvl6pPr marL="0" lvl="5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6pPr>
      <a:lvl7pPr marL="0" lvl="6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7pPr>
      <a:lvl8pPr marL="0" lvl="7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8pPr>
      <a:lvl9pPr marL="0" lvl="8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9pPr>
    </p:titleStyle>
    <p:bodyStyle>
      <a:lvl1pPr marL="635000" lvl="0" indent="-635000" algn="l" defTabSz="82550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1pPr>
      <a:lvl2pPr marL="1270000" lvl="1" indent="-635000" algn="l" defTabSz="82550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2pPr>
      <a:lvl3pPr marL="1905000" lvl="2" indent="-635000" algn="l" defTabSz="82550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3pPr>
      <a:lvl4pPr marL="2540000" lvl="3" indent="-635000" algn="l" defTabSz="82550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4pPr>
      <a:lvl5pPr marL="3175000" lvl="4" indent="-635000" algn="l" defTabSz="82550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5pPr>
      <a:lvl6pPr marL="3810000" lvl="5" indent="-635000" algn="l" defTabSz="82550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6pPr>
      <a:lvl7pPr marL="4445000" lvl="6" indent="-635000" algn="l" defTabSz="82550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7pPr>
      <a:lvl8pPr marL="5080000" lvl="7" indent="-635000" algn="l" defTabSz="82550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8pPr>
      <a:lvl9pPr marL="5715000" lvl="8" indent="-635000" algn="l" defTabSz="82550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spc="0" baseline="0">
          <a:solidFill>
            <a:srgbClr val="000000"/>
          </a:solidFill>
          <a:latin typeface="Alibaba PuHuiTi 2 55 Regular"/>
          <a:ea typeface="Alibaba PuHuiTi 2 55 Regular"/>
        </a:defRPr>
      </a:lvl9pPr>
    </p:bodyStyle>
    <p:otherStyle>
      <a:lvl1pPr marL="0" lvl="0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spc="0" baseline="0">
          <a:solidFill>
            <a:schemeClr val="tx1"/>
          </a:solidFill>
          <a:latin typeface="Helvetica"/>
          <a:ea typeface="Helvetica"/>
        </a:defRPr>
      </a:lvl1pPr>
      <a:lvl2pPr marL="0" lvl="1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spc="0" baseline="0">
          <a:solidFill>
            <a:schemeClr val="tx1"/>
          </a:solidFill>
          <a:latin typeface="Helvetica"/>
          <a:ea typeface="Helvetica"/>
        </a:defRPr>
      </a:lvl2pPr>
      <a:lvl3pPr marL="0" lvl="2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spc="0" baseline="0">
          <a:solidFill>
            <a:schemeClr val="tx1"/>
          </a:solidFill>
          <a:latin typeface="Helvetica"/>
          <a:ea typeface="Helvetica"/>
        </a:defRPr>
      </a:lvl3pPr>
      <a:lvl4pPr marL="0" lvl="3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spc="0" baseline="0">
          <a:solidFill>
            <a:schemeClr val="tx1"/>
          </a:solidFill>
          <a:latin typeface="Helvetica"/>
          <a:ea typeface="Helvetica"/>
        </a:defRPr>
      </a:lvl4pPr>
      <a:lvl5pPr marL="0" lvl="4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spc="0" baseline="0">
          <a:solidFill>
            <a:schemeClr val="tx1"/>
          </a:solidFill>
          <a:latin typeface="Helvetica"/>
          <a:ea typeface="Helvetica"/>
        </a:defRPr>
      </a:lvl5pPr>
      <a:lvl6pPr marL="0" lvl="5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spc="0" baseline="0">
          <a:solidFill>
            <a:schemeClr val="tx1"/>
          </a:solidFill>
          <a:latin typeface="Helvetica"/>
          <a:ea typeface="Helvetica"/>
        </a:defRPr>
      </a:lvl6pPr>
      <a:lvl7pPr marL="0" lvl="6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spc="0" baseline="0">
          <a:solidFill>
            <a:schemeClr val="tx1"/>
          </a:solidFill>
          <a:latin typeface="Helvetica"/>
          <a:ea typeface="Helvetica"/>
        </a:defRPr>
      </a:lvl7pPr>
      <a:lvl8pPr marL="0" lvl="7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spc="0" baseline="0">
          <a:solidFill>
            <a:schemeClr val="tx1"/>
          </a:solidFill>
          <a:latin typeface="Helvetica"/>
          <a:ea typeface="Helvetica"/>
        </a:defRPr>
      </a:lvl8pPr>
      <a:lvl9pPr marL="0" lvl="8" indent="0" algn="ctr" defTabSz="8255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spc="0" baseline="0">
          <a:solidFill>
            <a:schemeClr val="tx1"/>
          </a:solidFill>
          <a:latin typeface="Helvetica"/>
          <a:ea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infgrad/stella-large-zh" TargetMode="External"/><Relationship Id="rId2" Type="http://schemas.openxmlformats.org/officeDocument/2006/relationships/hyperlink" Target="https://huggingface.co/BAAI/bge-large-zh-v1.5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成组"/>
          <p:cNvGrpSpPr/>
          <p:nvPr/>
        </p:nvGrpSpPr>
        <p:grpSpPr>
          <a:xfrm>
            <a:off x="2351837" y="199189"/>
            <a:ext cx="7488326" cy="507374"/>
            <a:chOff x="0" y="0"/>
            <a:chExt cx="14976650" cy="1014748"/>
          </a:xfrm>
        </p:grpSpPr>
        <p:pic>
          <p:nvPicPr>
            <p:cNvPr id="224" name="交大.png"/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7573939" y="303014"/>
              <a:ext cx="1713997" cy="4595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5" name="智普.png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0" y="87353"/>
              <a:ext cx="2499880" cy="9093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6" name="魔.png"/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9797069" y="302992"/>
              <a:ext cx="2574422" cy="4539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7" name="安硕信息.png"/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3011060" y="0"/>
              <a:ext cx="4064119" cy="10147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8" name="阿里云.png"/>
            <p:cNvPicPr>
              <a:picLocks noChangeAspect="1"/>
            </p:cNvPicPr>
            <p:nvPr/>
          </p:nvPicPr>
          <p:blipFill>
            <a:blip r:embed="rId6"/>
            <a:stretch/>
          </p:blipFill>
          <p:spPr>
            <a:xfrm>
              <a:off x="12885055" y="302939"/>
              <a:ext cx="2091596" cy="463954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1415415" y="2482850"/>
            <a:ext cx="9105900" cy="18923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79762" y="5084792"/>
            <a:ext cx="6096000" cy="420628"/>
          </a:xfrm>
          <a:prstGeom prst="rect">
            <a:avLst/>
          </a:prstGeom>
          <a:noFill/>
          <a:ln>
            <a:noFill/>
          </a:ln>
        </p:spPr>
        <p:txBody>
          <a:bodyPr rot="0" vert="horz" wrap="square" lIns="25400" tIns="25400" rIns="25400" bIns="25400" numCol="1" spcCol="38100" anchor="ctr" anchorCtr="0">
            <a:spAutoFit/>
          </a:bodyPr>
          <a:lstStyle/>
          <a:p>
            <a:pPr marL="0" lvl="0" indent="0" algn="ctr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2400" b="0" i="0" strike="noStrike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libaba PuHuiTi 2.0 55 Regular"/>
                <a:ea typeface="Alibaba PuHuiTi 2.0 55 Regular"/>
              </a:rPr>
              <a:t>冯嘉伦</a:t>
            </a:r>
            <a:r>
              <a:rPr lang="zh-CN" altLang="en-US" sz="2400" b="0" i="0" strike="noStrike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libaba PuHuiTi 2.0 55 Regular"/>
                <a:ea typeface="Alibaba PuHuiTi 2.0 55 Regular"/>
              </a:rPr>
              <a:t>、</a:t>
            </a:r>
            <a:r>
              <a:rPr lang="zh-CN" altLang="zh-CN" sz="2400" b="0" i="0" strike="noStrike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libaba PuHuiTi 2.0 55 Regular"/>
                <a:ea typeface="Alibaba PuHuiTi 2.0 55 Regular"/>
              </a:rPr>
              <a:t>林博俊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87712" y="5769292"/>
            <a:ext cx="6096000" cy="330200"/>
          </a:xfrm>
          <a:prstGeom prst="rect">
            <a:avLst/>
          </a:prstGeom>
          <a:noFill/>
          <a:ln>
            <a:noFill/>
          </a:ln>
        </p:spPr>
        <p:txBody>
          <a:bodyPr rot="0" vert="horz" wrap="square" lIns="25400" tIns="25400" rIns="25400" bIns="25400" numCol="1" spcCol="38100" anchor="ctr" anchorCtr="0">
            <a:spAutoFit/>
          </a:bodyPr>
          <a:lstStyle/>
          <a:p>
            <a:pPr marL="0" lvl="0" indent="0" algn="ctr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1800" b="0" i="0" strike="noStrike" spc="0" baseline="0">
                <a:ln>
                  <a:noFill/>
                </a:ln>
                <a:solidFill>
                  <a:srgbClr val="FFFFFF"/>
                </a:solidFill>
                <a:effectLst/>
                <a:latin typeface="Alibaba PuHuiTi 2.0 45 Light"/>
                <a:ea typeface="Alibaba PuHuiTi 2.0 45 Light"/>
              </a:rPr>
              <a:t>ChatGLM</a:t>
            </a:r>
            <a:r>
              <a:rPr lang="zh-CN" altLang="zh-CN" sz="1800" b="0" i="0" strike="noStrike" spc="0" baseline="0">
                <a:ln>
                  <a:noFill/>
                </a:ln>
                <a:solidFill>
                  <a:srgbClr val="FFFFFF"/>
                </a:solidFill>
                <a:effectLst/>
                <a:latin typeface="Alibaba PuHuiTi 2.0 45 Light"/>
                <a:ea typeface="Alibaba PuHuiTi 2.0 45 Light"/>
              </a:rPr>
              <a:t>反卷总局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6222" y="717357"/>
            <a:ext cx="5397500" cy="7239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问题结构化解析—正则处理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6222" y="143490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核心在于使用正则处理、问题分类快速响应用户问题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9520" y="5470186"/>
            <a:ext cx="10160000" cy="1035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优点：快速响应高频问题（</a:t>
            </a:r>
            <a:r>
              <a:rPr lang="en-US" altLang="en-US" sz="2400" b="1" i="1">
                <a:solidFill>
                  <a:srgbClr val="0000FF"/>
                </a:solidFill>
              </a:rPr>
              <a:t>type1+type2</a:t>
            </a:r>
            <a:r>
              <a:rPr lang="zh-CN" altLang="zh-CN" sz="2400" b="1" i="1">
                <a:solidFill>
                  <a:srgbClr val="0000FF"/>
                </a:solidFill>
              </a:rPr>
              <a:t>），节省</a:t>
            </a:r>
            <a:r>
              <a:rPr lang="en-US" altLang="en-US" sz="2400" b="1" i="1">
                <a:solidFill>
                  <a:srgbClr val="0000FF"/>
                </a:solidFill>
              </a:rPr>
              <a:t>GPU</a:t>
            </a:r>
            <a:r>
              <a:rPr lang="zh-CN" altLang="zh-CN" sz="2400" b="1" i="1">
                <a:solidFill>
                  <a:srgbClr val="0000FF"/>
                </a:solidFill>
              </a:rPr>
              <a:t>资源</a:t>
            </a:r>
          </a:p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缺点：用户问题变化多样，单纯使用正则词典泛化性一般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534013" y="2202010"/>
          <a:ext cx="11220450" cy="289814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398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/>
                      <a:r>
                        <a:rPr lang="zh-CN" altLang="zh-CN" sz="1600"/>
                        <a:t>用户问题</a:t>
                      </a:r>
                    </a:p>
                  </a:txBody>
                  <a:tcPr>
                    <a:gradFill rotWithShape="1">
                      <a:gsLst>
                        <a:gs pos="0">
                          <a:srgbClr val="E5EFFF"/>
                        </a:gs>
                        <a:gs pos="100000">
                          <a:srgbClr val="99BEFF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600"/>
                        <a:t>年份</a:t>
                      </a:r>
                    </a:p>
                  </a:txBody>
                  <a:tcPr>
                    <a:gradFill rotWithShape="1">
                      <a:gsLst>
                        <a:gs pos="0">
                          <a:srgbClr val="E5EFFF"/>
                        </a:gs>
                        <a:gs pos="100000">
                          <a:srgbClr val="99BEFF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600"/>
                        <a:t>公司</a:t>
                      </a:r>
                    </a:p>
                  </a:txBody>
                  <a:tcPr>
                    <a:gradFill rotWithShape="1">
                      <a:gsLst>
                        <a:gs pos="0">
                          <a:srgbClr val="E5EFFF"/>
                        </a:gs>
                        <a:gs pos="100000">
                          <a:srgbClr val="99BEFF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600"/>
                        <a:t>正则关键词</a:t>
                      </a:r>
                    </a:p>
                  </a:txBody>
                  <a:tcPr>
                    <a:gradFill rotWithShape="1">
                      <a:gsLst>
                        <a:gs pos="0">
                          <a:srgbClr val="E5EFFF"/>
                        </a:gs>
                        <a:gs pos="100000">
                          <a:srgbClr val="99BEFF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600"/>
                        <a:t>分类</a:t>
                      </a:r>
                    </a:p>
                  </a:txBody>
                  <a:tcPr>
                    <a:gradFill rotWithShape="1">
                      <a:gsLst>
                        <a:gs pos="0">
                          <a:srgbClr val="E5EFFF"/>
                        </a:gs>
                        <a:gs pos="100000">
                          <a:srgbClr val="99BEFF"/>
                        </a:gs>
                      </a:gsLst>
                      <a:lin ang="81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2019</a:t>
                      </a:r>
                      <a:r>
                        <a:rPr lang="zh-CN" altLang="zh-CN" sz="1600"/>
                        <a:t>年山东钢铁股份有限公司研发费用和财务费用分别是多少元？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/>
                        <a:t>山东钢铁股份有限公司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/>
                        <a:t>研发费用、财务费用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type1:</a:t>
                      </a:r>
                      <a:r>
                        <a:rPr lang="zh-CN" altLang="zh-CN" sz="1600"/>
                        <a:t>基本数值问题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2020</a:t>
                      </a:r>
                      <a:r>
                        <a:rPr lang="zh-CN" altLang="zh-CN" sz="1600"/>
                        <a:t>年安科生物无形资产毛利率为多少？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/>
                        <a:t>安科生物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/>
                        <a:t>毛利率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type2:</a:t>
                      </a:r>
                      <a:r>
                        <a:rPr lang="zh-CN" altLang="zh-CN" sz="1600"/>
                        <a:t>公式问题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/>
                        <a:t>根据</a:t>
                      </a:r>
                      <a:r>
                        <a:rPr lang="en-US" altLang="en-US" sz="1600"/>
                        <a:t>2019</a:t>
                      </a:r>
                      <a:r>
                        <a:rPr lang="zh-CN" altLang="zh-CN" sz="1600"/>
                        <a:t>年的年报数据，元力股份公司未来发展的展望的情况，请做简要分析。</a:t>
                      </a:r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2019</a:t>
                      </a:r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/>
                        <a:t>元力股份公司</a:t>
                      </a:r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zh-CN" sz="16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type3-1:</a:t>
                      </a:r>
                      <a:r>
                        <a:rPr lang="zh-CN" altLang="zh-CN" sz="1600"/>
                        <a:t>公司综合问题</a:t>
                      </a:r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/>
                        <a:t>什么是资产收益率？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zh-CN"/>
                    </a:p>
                  </a:txBody>
                  <a:tcPr anchor="ctr"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zh-CN"/>
                    </a:p>
                  </a:txBody>
                  <a:tcPr anchor="ctr"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zh-CN" altLang="zh-CN"/>
                    </a:p>
                  </a:txBody>
                  <a:tcPr anchor="ctr"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type3-2:</a:t>
                      </a:r>
                      <a:r>
                        <a:rPr lang="zh-CN" altLang="zh-CN" sz="1600"/>
                        <a:t>财务通用题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2019</a:t>
                      </a:r>
                      <a:r>
                        <a:rPr lang="zh-CN" altLang="zh-CN" sz="1600"/>
                        <a:t>年货币总额最高的前</a:t>
                      </a:r>
                      <a:r>
                        <a:rPr lang="en-US" altLang="en-US" sz="1600"/>
                        <a:t>10</a:t>
                      </a:r>
                      <a:r>
                        <a:rPr lang="zh-CN" altLang="zh-CN" sz="1600"/>
                        <a:t>家公司是哪些？</a:t>
                      </a:r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>
                          <a:solidFill>
                            <a:srgbClr val="BFBFBF"/>
                          </a:solidFill>
                        </a:rPr>
                        <a:t>2019</a:t>
                      </a:r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zh-CN" sz="16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>
                          <a:solidFill>
                            <a:srgbClr val="BFBFBF"/>
                          </a:solidFill>
                        </a:rPr>
                        <a:t>货币总额、前十</a:t>
                      </a:r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/>
                        <a:t>type4:</a:t>
                      </a:r>
                      <a:r>
                        <a:rPr lang="zh-CN" altLang="zh-CN" sz="1600"/>
                        <a:t>统计题</a:t>
                      </a:r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B w="12700" cmpd="sng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6222" y="717357"/>
            <a:ext cx="5397500" cy="7239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问题结构化解析—正则处理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6222" y="143490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效果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25039" y="3736333"/>
            <a:ext cx="6096000" cy="400050"/>
          </a:xfrm>
        </p:spPr>
        <p:txBody>
          <a:bodyPr>
            <a:spAutoFit/>
          </a:bodyPr>
          <a:lstStyle/>
          <a:p>
            <a:pPr lvl="0"/>
            <a:r>
              <a:rPr lang="zh-CN" altLang="zh-CN" sz="1600">
                <a:solidFill>
                  <a:srgbClr val="2972F4"/>
                </a:solidFill>
              </a:rPr>
              <a:t>基本数值问题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752092" y="4459213"/>
            <a:ext cx="8615903" cy="141229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97686" y="5910736"/>
            <a:ext cx="6096000" cy="400050"/>
          </a:xfrm>
        </p:spPr>
        <p:txBody>
          <a:bodyPr>
            <a:spAutoFit/>
          </a:bodyPr>
          <a:lstStyle/>
          <a:p>
            <a:pPr lvl="0"/>
            <a:r>
              <a:rPr lang="zh-CN" altLang="zh-CN" sz="1600">
                <a:solidFill>
                  <a:srgbClr val="2972F4"/>
                </a:solidFill>
              </a:rPr>
              <a:t>计算题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752092" y="2283083"/>
            <a:ext cx="8615903" cy="1453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132991" y="3831787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正则关键词抽取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6347114" y="3831787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基于</a:t>
            </a:r>
            <a:r>
              <a:rPr lang="en-US" altLang="en-US"/>
              <a:t>LLM</a:t>
            </a:r>
            <a:r>
              <a:rPr lang="zh-CN" altLang="zh-CN"/>
              <a:t>的关键词抽取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549318" y="3831787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基于</a:t>
            </a:r>
            <a:r>
              <a:rPr lang="en-US" altLang="en-US">
                <a:solidFill>
                  <a:srgbClr val="7F7F7F"/>
                </a:solidFill>
              </a:rPr>
              <a:t>LLM</a:t>
            </a:r>
            <a:r>
              <a:rPr lang="zh-CN" altLang="zh-CN">
                <a:solidFill>
                  <a:srgbClr val="7F7F7F"/>
                </a:solidFill>
              </a:rPr>
              <a:t>的文档问答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919385" y="3831787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问题分类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5252318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表格数据</a:t>
            </a:r>
          </a:p>
          <a:p>
            <a:pPr lvl="0" algn="ctr"/>
            <a:r>
              <a:rPr lang="zh-CN" altLang="zh-CN"/>
              <a:t>入库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964942" y="2013118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标题分级</a:t>
            </a:r>
          </a:p>
          <a:p>
            <a:pPr lvl="0" algn="ctr"/>
            <a:r>
              <a:rPr lang="zh-CN" altLang="zh-CN">
                <a:solidFill>
                  <a:srgbClr val="7F7F7F"/>
                </a:solidFill>
              </a:rPr>
              <a:t>抽取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8549318" y="2013118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文本分块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3787" y="4006942"/>
            <a:ext cx="768350" cy="444500"/>
          </a:xfrm>
          <a:prstGeom prst="rect">
            <a:avLst/>
          </a:prstGeom>
          <a:ln w="12700">
            <a:solidFill>
              <a:srgbClr val="BFBFB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7F7F7F"/>
                </a:solidFill>
              </a:rPr>
              <a:t>问题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646130" y="4000592"/>
            <a:ext cx="76835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回答</a:t>
            </a:r>
          </a:p>
        </p:txBody>
      </p:sp>
      <p:cxnSp>
        <p:nvCxnSpPr>
          <p:cNvPr id="13" name="连接符: 肘形 12"/>
          <p:cNvCxnSpPr>
            <a:stCxn id="9" idx="2"/>
            <a:endCxn id="6" idx="0"/>
          </p:cNvCxnSpPr>
          <p:nvPr/>
        </p:nvCxnSpPr>
        <p:spPr>
          <a:xfrm rot="5400000" flipV="1">
            <a:off x="7962900" y="2527300"/>
            <a:ext cx="1022350" cy="15811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4" name="连接符: 肘形 13"/>
          <p:cNvCxnSpPr>
            <a:stCxn id="8" idx="2"/>
            <a:endCxn id="4" idx="0"/>
          </p:cNvCxnSpPr>
          <p:nvPr/>
        </p:nvCxnSpPr>
        <p:spPr>
          <a:xfrm rot="5400000">
            <a:off x="4899025" y="2759075"/>
            <a:ext cx="1022350" cy="11176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5" name="连接符: 肘形 14"/>
          <p:cNvCxnSpPr>
            <a:stCxn id="8" idx="2"/>
            <a:endCxn id="5" idx="0"/>
          </p:cNvCxnSpPr>
          <p:nvPr/>
        </p:nvCxnSpPr>
        <p:spPr>
          <a:xfrm rot="5400000" flipV="1">
            <a:off x="6007100" y="2768600"/>
            <a:ext cx="1022350" cy="10985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C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6" name="连接符: 肘形 15"/>
          <p:cNvCxnSpPr>
            <a:stCxn id="4" idx="2"/>
          </p:cNvCxnSpPr>
          <p:nvPr/>
        </p:nvCxnSpPr>
        <p:spPr>
          <a:xfrm rot="5400000" flipH="1" flipV="1">
            <a:off x="7512050" y="1689100"/>
            <a:ext cx="279400" cy="5600700"/>
          </a:xfrm>
          <a:prstGeom prst="bentConnector3">
            <a:avLst>
              <a:gd name="adj1" fmla="val -178157"/>
            </a:avLst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7" name="连接符: 肘形 16"/>
          <p:cNvCxnSpPr>
            <a:stCxn id="5" idx="2"/>
          </p:cNvCxnSpPr>
          <p:nvPr/>
        </p:nvCxnSpPr>
        <p:spPr>
          <a:xfrm rot="5400000" flipH="1" flipV="1">
            <a:off x="8620125" y="2797175"/>
            <a:ext cx="279400" cy="3384550"/>
          </a:xfrm>
          <a:prstGeom prst="bentConnector3">
            <a:avLst>
              <a:gd name="adj1" fmla="val -178157"/>
            </a:avLst>
          </a:prstGeom>
          <a:noFill/>
          <a:ln w="25400">
            <a:solidFill>
              <a:srgbClr val="2972F4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8" name="直接箭头连接符 17"/>
          <p:cNvCxnSpPr>
            <a:stCxn id="11" idx="1"/>
          </p:cNvCxnSpPr>
          <p:nvPr/>
        </p:nvCxnSpPr>
        <p:spPr>
          <a:xfrm>
            <a:off x="1352137" y="4229192"/>
            <a:ext cx="462691" cy="0"/>
          </a:xfrm>
          <a:prstGeom prst="straightConnector1">
            <a:avLst/>
          </a:prstGeom>
          <a:noFill/>
          <a:ln w="25400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3533963" y="4226017"/>
            <a:ext cx="466378" cy="0"/>
          </a:xfrm>
          <a:prstGeom prst="straightConnector1">
            <a:avLst/>
          </a:prstGeom>
          <a:noFill/>
          <a:ln w="25400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5736922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21" name="直接箭头连接符 20"/>
          <p:cNvCxnSpPr/>
          <p:nvPr/>
        </p:nvCxnSpPr>
        <p:spPr>
          <a:xfrm>
            <a:off x="7934151" y="4226017"/>
            <a:ext cx="466378" cy="0"/>
          </a:xfrm>
          <a:prstGeom prst="straightConnector1">
            <a:avLst/>
          </a:prstGeom>
          <a:noFill/>
          <a:ln w="25400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22" name="直接箭头连接符 21"/>
          <p:cNvCxnSpPr/>
          <p:nvPr/>
        </p:nvCxnSpPr>
        <p:spPr>
          <a:xfrm>
            <a:off x="10112487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23" name="文本框 22"/>
          <p:cNvSpPr txBox="1"/>
          <p:nvPr/>
        </p:nvSpPr>
        <p:spPr>
          <a:xfrm>
            <a:off x="7029450" y="4793695"/>
            <a:ext cx="2599375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向量相似匹配到数据库关键词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606800" y="5558686"/>
            <a:ext cx="2400300" cy="8001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>
                <a:solidFill>
                  <a:srgbClr val="7F7F7F"/>
                </a:solidFill>
              </a:rPr>
              <a:t>数据库高频问题</a:t>
            </a:r>
            <a:br>
              <a:rPr lang="en-US" altLang="en-US"/>
            </a:br>
            <a:r>
              <a:rPr lang="zh-CN" altLang="zh-CN" sz="1800">
                <a:solidFill>
                  <a:srgbClr val="7F7F7F"/>
                </a:solidFill>
              </a:rPr>
              <a:t>的快速响应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394066" y="5558686"/>
            <a:ext cx="1441450" cy="8001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 b="1">
                <a:solidFill>
                  <a:srgbClr val="2972F4"/>
                </a:solidFill>
              </a:rPr>
              <a:t>数据库相似问题的泛化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549318" y="5558686"/>
            <a:ext cx="1346200" cy="8001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>
                <a:solidFill>
                  <a:srgbClr val="7F7F7F"/>
                </a:solidFill>
              </a:rPr>
              <a:t>数据库外问题的兜底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10112487" y="2013118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表格生成</a:t>
            </a:r>
          </a:p>
          <a:p>
            <a:pPr lvl="0" algn="ctr"/>
            <a:r>
              <a:rPr lang="zh-CN" altLang="zh-CN">
                <a:solidFill>
                  <a:srgbClr val="7F7F7F"/>
                </a:solidFill>
              </a:rPr>
              <a:t>句子</a:t>
            </a:r>
          </a:p>
        </p:txBody>
      </p:sp>
      <p:cxnSp>
        <p:nvCxnSpPr>
          <p:cNvPr id="28" name="直接箭头连接符 27"/>
          <p:cNvCxnSpPr>
            <a:stCxn id="10" idx="2"/>
            <a:endCxn id="6" idx="0"/>
          </p:cNvCxnSpPr>
          <p:nvPr/>
        </p:nvCxnSpPr>
        <p:spPr>
          <a:xfrm rot="5400000">
            <a:off x="8755181" y="3315624"/>
            <a:ext cx="1023859" cy="8467"/>
          </a:xfrm>
          <a:prstGeom prst="straightConnector1">
            <a:avLst/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29" name="连接符: 肘形 28"/>
          <p:cNvCxnSpPr>
            <a:stCxn id="27" idx="2"/>
            <a:endCxn id="6" idx="0"/>
          </p:cNvCxnSpPr>
          <p:nvPr/>
        </p:nvCxnSpPr>
        <p:spPr>
          <a:xfrm rot="5400000">
            <a:off x="9537700" y="2533650"/>
            <a:ext cx="1022350" cy="15684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sp>
        <p:nvSpPr>
          <p:cNvPr id="30" name="文本框 29"/>
          <p:cNvSpPr txBox="1"/>
          <p:nvPr/>
        </p:nvSpPr>
        <p:spPr>
          <a:xfrm>
            <a:off x="4850784" y="4793695"/>
            <a:ext cx="20701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>
                <a:solidFill>
                  <a:srgbClr val="7F7F7F"/>
                </a:solidFill>
              </a:rPr>
              <a:t>抽取到（</a:t>
            </a:r>
            <a:r>
              <a:rPr lang="en-US" altLang="en-US" sz="1400">
                <a:solidFill>
                  <a:srgbClr val="7F7F7F"/>
                </a:solidFill>
              </a:rPr>
              <a:t>type1,type2</a:t>
            </a:r>
            <a:r>
              <a:rPr lang="zh-CN" altLang="zh-CN" sz="1400">
                <a:solidFill>
                  <a:srgbClr val="7F7F7F"/>
                </a:solidFill>
              </a:rPr>
              <a:t>）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66222" y="717357"/>
            <a:ext cx="9264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的关键词抽取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8738" y="5525519"/>
            <a:ext cx="10534650" cy="1035050"/>
          </a:xfrm>
        </p:spPr>
        <p:txBody>
          <a:bodyPr>
            <a:spAutoFit/>
          </a:bodyPr>
          <a:lstStyle/>
          <a:p>
            <a:pPr lvl="0"/>
            <a:r>
              <a:rPr lang="en-US" altLang="en-US" sz="1600" dirty="0"/>
              <a:t>1</a:t>
            </a:r>
            <a:r>
              <a:rPr lang="zh-CN" altLang="zh-CN" sz="1600" dirty="0"/>
              <a:t>、</a:t>
            </a:r>
            <a:r>
              <a:rPr lang="en-US" altLang="en-US" sz="1600" dirty="0">
                <a:solidFill>
                  <a:srgbClr val="FF0000"/>
                </a:solidFill>
              </a:rPr>
              <a:t>In-Context Learning</a:t>
            </a:r>
            <a:r>
              <a:rPr lang="zh-CN" altLang="zh-CN" sz="1600" dirty="0"/>
              <a:t>的关键词抽取方案，</a:t>
            </a:r>
            <a:r>
              <a:rPr lang="zh-CN" altLang="zh-CN" sz="1600" dirty="0">
                <a:solidFill>
                  <a:srgbClr val="FF0000"/>
                </a:solidFill>
              </a:rPr>
              <a:t>无需微调</a:t>
            </a:r>
            <a:r>
              <a:rPr lang="zh-CN" altLang="zh-CN" sz="1600" dirty="0"/>
              <a:t>，保留大模型的通用能力，拓展性和灵活性更好</a:t>
            </a:r>
          </a:p>
          <a:p>
            <a:pPr lvl="0"/>
            <a:r>
              <a:rPr lang="en-US" altLang="en-US" sz="1600" dirty="0"/>
              <a:t>2</a:t>
            </a:r>
            <a:r>
              <a:rPr lang="zh-CN" altLang="zh-CN" sz="1600" dirty="0"/>
              <a:t>、通过</a:t>
            </a:r>
            <a:r>
              <a:rPr lang="zh-CN" altLang="zh-CN" sz="1600" dirty="0">
                <a:solidFill>
                  <a:srgbClr val="FF0000"/>
                </a:solidFill>
              </a:rPr>
              <a:t>构造</a:t>
            </a:r>
            <a:r>
              <a:rPr lang="en-US" altLang="en-US" sz="1600" dirty="0">
                <a:solidFill>
                  <a:srgbClr val="FF0000"/>
                </a:solidFill>
              </a:rPr>
              <a:t>history</a:t>
            </a:r>
            <a:r>
              <a:rPr lang="zh-CN" altLang="zh-CN" sz="1600" dirty="0">
                <a:solidFill>
                  <a:srgbClr val="FF0000"/>
                </a:solidFill>
              </a:rPr>
              <a:t>，模拟多轮对话</a:t>
            </a:r>
            <a:r>
              <a:rPr lang="zh-CN" altLang="zh-CN" sz="1600" dirty="0"/>
              <a:t>的方式进行，让模型能稳定输出</a:t>
            </a:r>
            <a:r>
              <a:rPr lang="en-US" altLang="en-US" sz="1600" dirty="0" err="1"/>
              <a:t>json</a:t>
            </a:r>
            <a:endParaRPr lang="en-US" altLang="en-US" sz="1600" dirty="0"/>
          </a:p>
          <a:p>
            <a:pPr lvl="0"/>
            <a:r>
              <a:rPr lang="en-US" altLang="en-US" sz="1600" dirty="0"/>
              <a:t>3</a:t>
            </a:r>
            <a:r>
              <a:rPr lang="zh-CN" altLang="zh-CN" sz="1600" dirty="0"/>
              <a:t>、异常</a:t>
            </a:r>
            <a:r>
              <a:rPr lang="en-US" altLang="en-US" sz="1600" dirty="0" err="1"/>
              <a:t>json</a:t>
            </a:r>
            <a:r>
              <a:rPr lang="zh-CN" altLang="zh-CN" sz="1600" dirty="0"/>
              <a:t>通过调整</a:t>
            </a:r>
            <a:r>
              <a:rPr lang="en-US" altLang="en-US" sz="1600" dirty="0"/>
              <a:t>temperature=1</a:t>
            </a:r>
            <a:r>
              <a:rPr lang="zh-CN" altLang="zh-CN" sz="1600" dirty="0"/>
              <a:t>加上</a:t>
            </a:r>
            <a:r>
              <a:rPr lang="en-US" altLang="en-US" sz="1600" dirty="0">
                <a:solidFill>
                  <a:srgbClr val="FF0000"/>
                </a:solidFill>
              </a:rPr>
              <a:t>retry</a:t>
            </a:r>
            <a:r>
              <a:rPr lang="zh-CN" altLang="zh-CN" sz="1600" dirty="0"/>
              <a:t>多次，使其更稳定输出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4778" y="1331026"/>
            <a:ext cx="10950029" cy="3416300"/>
          </a:xfrm>
          <a:ln w="0"/>
        </p:spPr>
        <p:txBody>
          <a:bodyPr wrap="square">
            <a:spAutoFit/>
          </a:bodyPr>
          <a:lstStyle/>
          <a:p>
            <a:pPr lvl="0"/>
            <a:r>
              <a:rPr lang="en-US" altLang="en-US" sz="1400" dirty="0" err="1"/>
              <a:t>cls_history</a:t>
            </a:r>
            <a:r>
              <a:rPr lang="en-US" altLang="en-US" sz="1400" dirty="0"/>
              <a:t> = [
(</a:t>
            </a:r>
            <a:r>
              <a:rPr lang="en-US" altLang="en-US" sz="1400" dirty="0">
                <a:solidFill>
                  <a:srgbClr val="9A38D7"/>
                </a:solidFill>
              </a:rPr>
              <a:t>"</a:t>
            </a:r>
            <a:r>
              <a:rPr lang="zh-CN" altLang="zh-CN" sz="1400" dirty="0">
                <a:solidFill>
                  <a:srgbClr val="9A38D7"/>
                </a:solidFill>
              </a:rPr>
              <a:t>现在你需要帮我完成信息抽取的任务，你需要帮我抽取出句子中三元组，如果没找到对应的值，则设为空，并按照</a:t>
            </a:r>
            <a:r>
              <a:rPr lang="en-US" altLang="en-US" sz="1400" dirty="0">
                <a:solidFill>
                  <a:srgbClr val="9A38D7"/>
                </a:solidFill>
              </a:rPr>
              <a:t>JSON</a:t>
            </a:r>
            <a:r>
              <a:rPr lang="zh-CN" altLang="zh-CN" sz="1400" dirty="0">
                <a:solidFill>
                  <a:srgbClr val="9A38D7"/>
                </a:solidFill>
              </a:rPr>
              <a:t>的格式输出</a:t>
            </a:r>
            <a:r>
              <a:rPr lang="en-US" altLang="en-US" sz="1400" dirty="0">
                <a:solidFill>
                  <a:srgbClr val="9A38D7"/>
                </a:solidFill>
              </a:rPr>
              <a:t>"</a:t>
            </a:r>
            <a:r>
              <a:rPr lang="en-US" altLang="en-US" sz="1400" dirty="0"/>
              <a:t>, </a:t>
            </a:r>
          </a:p>
          <a:p>
            <a:pPr lvl="0"/>
            <a:r>
              <a:rPr lang="en-US" altLang="en-US" sz="1400" dirty="0">
                <a:solidFill>
                  <a:srgbClr val="00B050"/>
                </a:solidFill>
              </a:rPr>
              <a:t>'</a:t>
            </a:r>
            <a:r>
              <a:rPr lang="zh-CN" altLang="zh-CN" sz="1400" dirty="0">
                <a:solidFill>
                  <a:srgbClr val="00B050"/>
                </a:solidFill>
              </a:rPr>
              <a:t>好的，请输入您的句子。</a:t>
            </a:r>
            <a:r>
              <a:rPr lang="en-US" altLang="en-US" sz="1400" dirty="0">
                <a:solidFill>
                  <a:srgbClr val="00B050"/>
                </a:solidFill>
              </a:rPr>
              <a:t>'</a:t>
            </a:r>
            <a:r>
              <a:rPr lang="en-US" altLang="en-US" sz="1400" dirty="0"/>
              <a:t>),
(</a:t>
            </a:r>
            <a:r>
              <a:rPr lang="en-US" altLang="en-US" sz="1400" dirty="0">
                <a:solidFill>
                  <a:srgbClr val="9A38D7"/>
                </a:solidFill>
              </a:rPr>
              <a:t>"&lt;company&gt;&lt;year&gt;</a:t>
            </a:r>
            <a:r>
              <a:rPr lang="zh-CN" altLang="zh-CN" sz="1400" dirty="0">
                <a:solidFill>
                  <a:srgbClr val="9A38D7"/>
                </a:solidFill>
              </a:rPr>
              <a:t>年销售费用和管理费用分别是多少元</a:t>
            </a:r>
            <a:r>
              <a:rPr lang="en-US" altLang="en-US" sz="1400" dirty="0">
                <a:solidFill>
                  <a:srgbClr val="9A38D7"/>
                </a:solidFill>
              </a:rPr>
              <a:t>?\n</a:t>
            </a:r>
            <a:r>
              <a:rPr lang="zh-CN" altLang="zh-CN" sz="1400" dirty="0">
                <a:solidFill>
                  <a:srgbClr val="9A38D7"/>
                </a:solidFill>
              </a:rPr>
              <a:t>提取上述句子中的关键词，并按照</a:t>
            </a:r>
            <a:r>
              <a:rPr lang="en-US" altLang="en-US" sz="1400" dirty="0" err="1">
                <a:solidFill>
                  <a:srgbClr val="9A38D7"/>
                </a:solidFill>
              </a:rPr>
              <a:t>json</a:t>
            </a:r>
            <a:r>
              <a:rPr lang="zh-CN" altLang="zh-CN" sz="1400" dirty="0">
                <a:solidFill>
                  <a:srgbClr val="9A38D7"/>
                </a:solidFill>
              </a:rPr>
              <a:t>输出。</a:t>
            </a:r>
            <a:r>
              <a:rPr lang="en-US" altLang="en-US" sz="1400" dirty="0">
                <a:solidFill>
                  <a:srgbClr val="9A38D7"/>
                </a:solidFill>
              </a:rPr>
              <a:t>",</a:t>
            </a:r>
          </a:p>
          <a:p>
            <a:pPr lvl="0"/>
            <a:r>
              <a:rPr lang="en-US" altLang="en-US" sz="1400" dirty="0">
                <a:solidFill>
                  <a:srgbClr val="00B050"/>
                </a:solidFill>
              </a:rPr>
              <a:t>'{"</a:t>
            </a:r>
            <a:r>
              <a:rPr lang="zh-CN" altLang="zh-CN" sz="1400" dirty="0">
                <a:solidFill>
                  <a:srgbClr val="00B050"/>
                </a:solidFill>
              </a:rPr>
              <a:t>关键词</a:t>
            </a:r>
            <a:r>
              <a:rPr lang="en-US" altLang="en-US" sz="1400" dirty="0">
                <a:solidFill>
                  <a:srgbClr val="00B050"/>
                </a:solidFill>
              </a:rPr>
              <a:t>":["</a:t>
            </a:r>
            <a:r>
              <a:rPr lang="zh-CN" altLang="zh-CN" sz="1400" dirty="0">
                <a:solidFill>
                  <a:srgbClr val="00B050"/>
                </a:solidFill>
              </a:rPr>
              <a:t>销售费用</a:t>
            </a:r>
            <a:r>
              <a:rPr lang="en-US" altLang="en-US" sz="1400" dirty="0">
                <a:solidFill>
                  <a:srgbClr val="00B050"/>
                </a:solidFill>
              </a:rPr>
              <a:t>","</a:t>
            </a:r>
            <a:r>
              <a:rPr lang="zh-CN" altLang="zh-CN" sz="1400" dirty="0">
                <a:solidFill>
                  <a:srgbClr val="00B050"/>
                </a:solidFill>
              </a:rPr>
              <a:t>管理费用</a:t>
            </a:r>
            <a:r>
              <a:rPr lang="en-US" altLang="en-US" sz="1400" dirty="0">
                <a:solidFill>
                  <a:srgbClr val="00B050"/>
                </a:solidFill>
              </a:rPr>
              <a:t>"]}'</a:t>
            </a:r>
            <a:r>
              <a:rPr lang="en-US" altLang="en-US" sz="1400" dirty="0"/>
              <a:t>),</a:t>
            </a:r>
          </a:p>
          <a:p>
            <a:pPr lvl="0"/>
            <a:r>
              <a:rPr lang="en-US" altLang="en-US" sz="1400" dirty="0">
                <a:solidFill>
                  <a:srgbClr val="9A38D7"/>
                </a:solidFill>
              </a:rPr>
              <a:t>("</a:t>
            </a:r>
            <a:r>
              <a:rPr lang="zh-CN" altLang="zh-CN" sz="1400" dirty="0">
                <a:solidFill>
                  <a:srgbClr val="9A38D7"/>
                </a:solidFill>
              </a:rPr>
              <a:t>在保留两位小数的情况下，请计算出</a:t>
            </a:r>
            <a:r>
              <a:rPr lang="en-US" altLang="en-US" sz="1400" dirty="0">
                <a:solidFill>
                  <a:srgbClr val="9A38D7"/>
                </a:solidFill>
              </a:rPr>
              <a:t>&lt;year&gt;&lt;company&gt;</a:t>
            </a:r>
            <a:r>
              <a:rPr lang="zh-CN" altLang="zh-CN" sz="1400" dirty="0">
                <a:solidFill>
                  <a:srgbClr val="9A38D7"/>
                </a:solidFill>
              </a:rPr>
              <a:t>的企业研发经费与利润之比</a:t>
            </a:r>
            <a:r>
              <a:rPr lang="en-US" altLang="en-US" sz="1400" dirty="0">
                <a:solidFill>
                  <a:srgbClr val="9A38D7"/>
                </a:solidFill>
              </a:rPr>
              <a:t>\n</a:t>
            </a:r>
            <a:r>
              <a:rPr lang="zh-CN" altLang="zh-CN" sz="1400" dirty="0">
                <a:solidFill>
                  <a:srgbClr val="9A38D7"/>
                </a:solidFill>
              </a:rPr>
              <a:t>提取上述句子中的关键词，并按照</a:t>
            </a:r>
            <a:r>
              <a:rPr lang="en-US" altLang="en-US" sz="1400" dirty="0" err="1">
                <a:solidFill>
                  <a:srgbClr val="9A38D7"/>
                </a:solidFill>
              </a:rPr>
              <a:t>json</a:t>
            </a:r>
            <a:r>
              <a:rPr lang="zh-CN" altLang="zh-CN" sz="1400" dirty="0">
                <a:solidFill>
                  <a:srgbClr val="9A38D7"/>
                </a:solidFill>
              </a:rPr>
              <a:t>输出。</a:t>
            </a:r>
            <a:r>
              <a:rPr lang="en-US" altLang="en-US" sz="1400" dirty="0">
                <a:solidFill>
                  <a:srgbClr val="9A38D7"/>
                </a:solidFill>
              </a:rPr>
              <a:t>",</a:t>
            </a:r>
          </a:p>
          <a:p>
            <a:pPr lvl="0"/>
            <a:r>
              <a:rPr lang="en-US" altLang="en-US" sz="1400" dirty="0">
                <a:solidFill>
                  <a:srgbClr val="00B050"/>
                </a:solidFill>
              </a:rPr>
              <a:t>'{"</a:t>
            </a:r>
            <a:r>
              <a:rPr lang="zh-CN" altLang="zh-CN" sz="1400" dirty="0">
                <a:solidFill>
                  <a:srgbClr val="00B050"/>
                </a:solidFill>
              </a:rPr>
              <a:t>关键词</a:t>
            </a:r>
            <a:r>
              <a:rPr lang="en-US" altLang="en-US" sz="1400" dirty="0">
                <a:solidFill>
                  <a:srgbClr val="00B050"/>
                </a:solidFill>
              </a:rPr>
              <a:t>":["</a:t>
            </a:r>
            <a:r>
              <a:rPr lang="zh-CN" altLang="zh-CN" sz="1400" dirty="0">
                <a:solidFill>
                  <a:srgbClr val="00B050"/>
                </a:solidFill>
              </a:rPr>
              <a:t>企业研发经费与利润之比</a:t>
            </a:r>
            <a:r>
              <a:rPr lang="en-US" altLang="en-US" sz="1400" dirty="0">
                <a:solidFill>
                  <a:srgbClr val="00B050"/>
                </a:solidFill>
              </a:rPr>
              <a:t>"]'</a:t>
            </a:r>
            <a:r>
              <a:rPr lang="en-US" altLang="en-US" sz="1400" dirty="0">
                <a:solidFill>
                  <a:srgbClr val="000000"/>
                </a:solidFill>
              </a:rPr>
              <a:t>),</a:t>
            </a:r>
          </a:p>
          <a:p>
            <a:pPr lvl="0"/>
            <a:r>
              <a:rPr lang="en-US" altLang="en-US" sz="1400" dirty="0">
                <a:solidFill>
                  <a:srgbClr val="9A38D7"/>
                </a:solidFill>
              </a:rPr>
              <a:t>("</a:t>
            </a:r>
            <a:r>
              <a:rPr lang="zh-CN" altLang="zh-CN" sz="1400" dirty="0">
                <a:solidFill>
                  <a:srgbClr val="9A38D7"/>
                </a:solidFill>
              </a:rPr>
              <a:t>概述一下重大合同及其履行情况，针对明</a:t>
            </a:r>
            <a:r>
              <a:rPr lang="en-US" altLang="en-US" sz="1400" dirty="0">
                <a:solidFill>
                  <a:srgbClr val="9A38D7"/>
                </a:solidFill>
              </a:rPr>
              <a:t>&lt;company&gt;&lt;year&gt;</a:t>
            </a:r>
            <a:r>
              <a:rPr lang="zh-CN" altLang="zh-CN" sz="1400" dirty="0">
                <a:solidFill>
                  <a:srgbClr val="9A38D7"/>
                </a:solidFill>
              </a:rPr>
              <a:t>的年报。</a:t>
            </a:r>
            <a:r>
              <a:rPr lang="en-US" altLang="en-US" sz="1400" dirty="0">
                <a:solidFill>
                  <a:srgbClr val="9A38D7"/>
                </a:solidFill>
              </a:rPr>
              <a:t>\n</a:t>
            </a:r>
            <a:r>
              <a:rPr lang="zh-CN" altLang="zh-CN" sz="1400" dirty="0">
                <a:solidFill>
                  <a:srgbClr val="9A38D7"/>
                </a:solidFill>
              </a:rPr>
              <a:t>提取上述句子中的关键词，并按照</a:t>
            </a:r>
            <a:r>
              <a:rPr lang="en-US" altLang="en-US" sz="1400" dirty="0" err="1">
                <a:solidFill>
                  <a:srgbClr val="9A38D7"/>
                </a:solidFill>
              </a:rPr>
              <a:t>json</a:t>
            </a:r>
            <a:r>
              <a:rPr lang="zh-CN" altLang="zh-CN" sz="1400" dirty="0">
                <a:solidFill>
                  <a:srgbClr val="9A38D7"/>
                </a:solidFill>
              </a:rPr>
              <a:t>输出。</a:t>
            </a:r>
            <a:r>
              <a:rPr lang="en-US" altLang="en-US" sz="1400" dirty="0">
                <a:solidFill>
                  <a:srgbClr val="9A38D7"/>
                </a:solidFill>
              </a:rPr>
              <a:t>",</a:t>
            </a:r>
          </a:p>
          <a:p>
            <a:pPr lvl="0"/>
            <a:r>
              <a:rPr lang="en-US" altLang="en-US" sz="1400" dirty="0">
                <a:solidFill>
                  <a:srgbClr val="00B050"/>
                </a:solidFill>
              </a:rPr>
              <a:t> '{"</a:t>
            </a:r>
            <a:r>
              <a:rPr lang="zh-CN" altLang="zh-CN" sz="1400" dirty="0">
                <a:solidFill>
                  <a:srgbClr val="00B050"/>
                </a:solidFill>
              </a:rPr>
              <a:t>关键词</a:t>
            </a:r>
            <a:r>
              <a:rPr lang="en-US" altLang="en-US" sz="1400" dirty="0">
                <a:solidFill>
                  <a:srgbClr val="00B050"/>
                </a:solidFill>
              </a:rPr>
              <a:t>":["</a:t>
            </a:r>
            <a:r>
              <a:rPr lang="zh-CN" altLang="zh-CN" sz="1400" dirty="0">
                <a:solidFill>
                  <a:srgbClr val="00B050"/>
                </a:solidFill>
              </a:rPr>
              <a:t>重大合同及其履行情况</a:t>
            </a:r>
            <a:r>
              <a:rPr lang="en-US" altLang="en-US" sz="1400" dirty="0">
                <a:solidFill>
                  <a:srgbClr val="00B050"/>
                </a:solidFill>
              </a:rPr>
              <a:t>"]}'</a:t>
            </a:r>
            <a:r>
              <a:rPr lang="en-US" altLang="en-US" sz="1400" dirty="0"/>
              <a:t>),</a:t>
            </a:r>
          </a:p>
          <a:p>
            <a:pPr lvl="0"/>
            <a:r>
              <a:rPr lang="en-US" altLang="en-US" sz="1400" dirty="0">
                <a:solidFill>
                  <a:srgbClr val="9A38D7"/>
                </a:solidFill>
              </a:rPr>
              <a:t>("</a:t>
            </a:r>
            <a:r>
              <a:rPr lang="zh-CN" altLang="zh-CN" sz="1400" dirty="0">
                <a:solidFill>
                  <a:srgbClr val="9A38D7"/>
                </a:solidFill>
              </a:rPr>
              <a:t>在北京注册的上市公司中，</a:t>
            </a:r>
            <a:r>
              <a:rPr lang="en-US" altLang="en-US" sz="1400" dirty="0">
                <a:solidFill>
                  <a:srgbClr val="9A38D7"/>
                </a:solidFill>
              </a:rPr>
              <a:t>2020</a:t>
            </a:r>
            <a:r>
              <a:rPr lang="zh-CN" altLang="zh-CN" sz="1400" dirty="0">
                <a:solidFill>
                  <a:srgbClr val="9A38D7"/>
                </a:solidFill>
              </a:rPr>
              <a:t>年营业成本最低的十家公司分别是，营业成本金额是？</a:t>
            </a:r>
            <a:r>
              <a:rPr lang="en-US" altLang="en-US" sz="1400" dirty="0">
                <a:solidFill>
                  <a:srgbClr val="9A38D7"/>
                </a:solidFill>
              </a:rPr>
              <a:t>\n</a:t>
            </a:r>
            <a:r>
              <a:rPr lang="zh-CN" altLang="zh-CN" sz="1400" dirty="0">
                <a:solidFill>
                  <a:srgbClr val="9A38D7"/>
                </a:solidFill>
              </a:rPr>
              <a:t>提取上述句子中的年份，统计词，排序方向，排序数，筛选条件，并按照</a:t>
            </a:r>
            <a:r>
              <a:rPr lang="en-US" altLang="en-US" sz="1400" dirty="0" err="1">
                <a:solidFill>
                  <a:srgbClr val="9A38D7"/>
                </a:solidFill>
              </a:rPr>
              <a:t>json</a:t>
            </a:r>
            <a:r>
              <a:rPr lang="zh-CN" altLang="zh-CN" sz="1400" dirty="0">
                <a:solidFill>
                  <a:srgbClr val="9A38D7"/>
                </a:solidFill>
              </a:rPr>
              <a:t>输出。</a:t>
            </a:r>
            <a:r>
              <a:rPr lang="en-US" altLang="en-US" sz="1400" dirty="0">
                <a:solidFill>
                  <a:srgbClr val="9A38D7"/>
                </a:solidFill>
              </a:rPr>
              <a:t>",</a:t>
            </a:r>
          </a:p>
          <a:p>
            <a:pPr lvl="0"/>
            <a:r>
              <a:rPr lang="en-US" altLang="en-US" sz="1400" dirty="0">
                <a:solidFill>
                  <a:srgbClr val="00B050"/>
                </a:solidFill>
              </a:rPr>
              <a:t>'{"</a:t>
            </a:r>
            <a:r>
              <a:rPr lang="zh-CN" altLang="zh-CN" sz="1400" dirty="0">
                <a:solidFill>
                  <a:srgbClr val="00B050"/>
                </a:solidFill>
              </a:rPr>
              <a:t>年份</a:t>
            </a:r>
            <a:r>
              <a:rPr lang="en-US" altLang="en-US" sz="1400" dirty="0">
                <a:solidFill>
                  <a:srgbClr val="00B050"/>
                </a:solidFill>
              </a:rPr>
              <a:t>":[2020],"</a:t>
            </a:r>
            <a:r>
              <a:rPr lang="zh-CN" altLang="zh-CN" sz="1400" dirty="0">
                <a:solidFill>
                  <a:srgbClr val="00B050"/>
                </a:solidFill>
              </a:rPr>
              <a:t>关键词</a:t>
            </a:r>
            <a:r>
              <a:rPr lang="en-US" altLang="en-US" sz="1400" dirty="0">
                <a:solidFill>
                  <a:srgbClr val="00B050"/>
                </a:solidFill>
              </a:rPr>
              <a:t>":["</a:t>
            </a:r>
            <a:r>
              <a:rPr lang="zh-CN" altLang="zh-CN" sz="1400" dirty="0">
                <a:solidFill>
                  <a:srgbClr val="00B050"/>
                </a:solidFill>
              </a:rPr>
              <a:t>营业成本</a:t>
            </a:r>
            <a:r>
              <a:rPr lang="en-US" altLang="en-US" sz="1400" dirty="0">
                <a:solidFill>
                  <a:srgbClr val="00B050"/>
                </a:solidFill>
              </a:rPr>
              <a:t>"],"</a:t>
            </a:r>
            <a:r>
              <a:rPr lang="zh-CN" altLang="zh-CN" sz="1400" dirty="0">
                <a:solidFill>
                  <a:srgbClr val="00B050"/>
                </a:solidFill>
              </a:rPr>
              <a:t>排序方向</a:t>
            </a:r>
            <a:r>
              <a:rPr lang="en-US" altLang="en-US" sz="1400" dirty="0">
                <a:solidFill>
                  <a:srgbClr val="00B050"/>
                </a:solidFill>
              </a:rPr>
              <a:t>":"</a:t>
            </a:r>
            <a:r>
              <a:rPr lang="zh-CN" altLang="zh-CN" sz="1400" dirty="0">
                <a:solidFill>
                  <a:srgbClr val="00B050"/>
                </a:solidFill>
              </a:rPr>
              <a:t>从低到高</a:t>
            </a:r>
            <a:r>
              <a:rPr lang="en-US" altLang="en-US" sz="1400" dirty="0">
                <a:solidFill>
                  <a:srgbClr val="00B050"/>
                </a:solidFill>
              </a:rPr>
              <a:t>","</a:t>
            </a:r>
            <a:r>
              <a:rPr lang="zh-CN" altLang="zh-CN" sz="1400" dirty="0">
                <a:solidFill>
                  <a:srgbClr val="00B050"/>
                </a:solidFill>
              </a:rPr>
              <a:t>排序数</a:t>
            </a:r>
            <a:r>
              <a:rPr lang="en-US" altLang="en-US" sz="1400" dirty="0">
                <a:solidFill>
                  <a:srgbClr val="00B050"/>
                </a:solidFill>
              </a:rPr>
              <a:t>":"10","</a:t>
            </a:r>
            <a:r>
              <a:rPr lang="zh-CN" altLang="zh-CN" sz="1400" dirty="0">
                <a:solidFill>
                  <a:srgbClr val="00B050"/>
                </a:solidFill>
              </a:rPr>
              <a:t>筛选条件</a:t>
            </a:r>
            <a:r>
              <a:rPr lang="en-US" altLang="en-US" sz="1400" dirty="0">
                <a:solidFill>
                  <a:srgbClr val="00B050"/>
                </a:solidFill>
              </a:rPr>
              <a:t>":{"</a:t>
            </a:r>
            <a:r>
              <a:rPr lang="zh-CN" altLang="zh-CN" sz="1400" dirty="0">
                <a:solidFill>
                  <a:srgbClr val="00B050"/>
                </a:solidFill>
              </a:rPr>
              <a:t>注册地点</a:t>
            </a:r>
            <a:r>
              <a:rPr lang="en-US" altLang="en-US" sz="1400" dirty="0">
                <a:solidFill>
                  <a:srgbClr val="00B050"/>
                </a:solidFill>
              </a:rPr>
              <a:t>":"</a:t>
            </a:r>
            <a:r>
              <a:rPr lang="zh-CN" altLang="zh-CN" sz="1400" dirty="0">
                <a:solidFill>
                  <a:srgbClr val="00B050"/>
                </a:solidFill>
              </a:rPr>
              <a:t>北京</a:t>
            </a:r>
            <a:r>
              <a:rPr lang="en-US" altLang="en-US" sz="1400" dirty="0">
                <a:solidFill>
                  <a:srgbClr val="00B050"/>
                </a:solidFill>
              </a:rPr>
              <a:t>"}}'</a:t>
            </a:r>
            <a:r>
              <a:rPr lang="en-US" altLang="en-US" sz="1400" dirty="0">
                <a:solidFill>
                  <a:srgbClr val="000000"/>
                </a:solidFill>
              </a:rPr>
              <a:t>)]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8633" y="4846295"/>
            <a:ext cx="10712450" cy="641350"/>
          </a:xfrm>
          <a:ln w="0"/>
        </p:spPr>
        <p:txBody>
          <a:bodyPr>
            <a:spAutoFit/>
          </a:bodyPr>
          <a:lstStyle/>
          <a:p>
            <a:pPr lvl="0"/>
            <a:r>
              <a:rPr lang="en-US" altLang="en-US" sz="1400" dirty="0">
                <a:solidFill>
                  <a:srgbClr val="2972F4"/>
                </a:solidFill>
              </a:rPr>
              <a:t>prompt = "{}\n</a:t>
            </a:r>
            <a:r>
              <a:rPr lang="zh-CN" altLang="zh-CN" sz="1400" dirty="0">
                <a:solidFill>
                  <a:srgbClr val="2972F4"/>
                </a:solidFill>
              </a:rPr>
              <a:t>提取上述句子中的年份，统计词，排序方向，排序数，筛选条件，并按照</a:t>
            </a:r>
            <a:r>
              <a:rPr lang="en-US" altLang="en-US" sz="1400" dirty="0" err="1">
                <a:solidFill>
                  <a:srgbClr val="2972F4"/>
                </a:solidFill>
              </a:rPr>
              <a:t>json</a:t>
            </a:r>
            <a:r>
              <a:rPr lang="zh-CN" altLang="zh-CN" sz="1400" dirty="0">
                <a:solidFill>
                  <a:srgbClr val="2972F4"/>
                </a:solidFill>
              </a:rPr>
              <a:t>输出。</a:t>
            </a:r>
            <a:r>
              <a:rPr lang="en-US" altLang="en-US" sz="1400" dirty="0">
                <a:solidFill>
                  <a:srgbClr val="2972F4"/>
                </a:solidFill>
              </a:rPr>
              <a:t>".format(question)</a:t>
            </a:r>
          </a:p>
          <a:p>
            <a:pPr lvl="0"/>
            <a:r>
              <a:rPr lang="en-US" altLang="en-US" sz="1400" dirty="0">
                <a:solidFill>
                  <a:srgbClr val="2972F4"/>
                </a:solidFill>
              </a:rPr>
              <a:t>response = </a:t>
            </a:r>
            <a:r>
              <a:rPr lang="en-US" altLang="en-US" sz="1400" dirty="0" err="1">
                <a:solidFill>
                  <a:srgbClr val="2972F4"/>
                </a:solidFill>
              </a:rPr>
              <a:t>get_chatglm_answer</a:t>
            </a:r>
            <a:r>
              <a:rPr lang="en-US" altLang="en-US" sz="1400" dirty="0">
                <a:solidFill>
                  <a:srgbClr val="2972F4"/>
                </a:solidFill>
              </a:rPr>
              <a:t>(prompt, temperature=1, history=</a:t>
            </a:r>
            <a:r>
              <a:rPr lang="en-US" altLang="en-US" sz="1400" dirty="0" err="1">
                <a:solidFill>
                  <a:srgbClr val="2972F4"/>
                </a:solidFill>
              </a:rPr>
              <a:t>cls_history</a:t>
            </a:r>
            <a:r>
              <a:rPr lang="en-US" altLang="en-US" sz="1400" dirty="0">
                <a:solidFill>
                  <a:srgbClr val="2972F4"/>
                </a:solidFill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6222" y="717357"/>
            <a:ext cx="9264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的关键词抽取</a:t>
            </a:r>
          </a:p>
        </p:txBody>
      </p:sp>
      <p:sp>
        <p:nvSpPr>
          <p:cNvPr id="7" name="矩形 6"/>
          <p:cNvSpPr/>
          <p:nvPr/>
        </p:nvSpPr>
        <p:spPr>
          <a:xfrm>
            <a:off x="558632" y="1365441"/>
            <a:ext cx="10841007" cy="34163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矩形 7"/>
          <p:cNvSpPr/>
          <p:nvPr/>
        </p:nvSpPr>
        <p:spPr>
          <a:xfrm>
            <a:off x="558633" y="4865232"/>
            <a:ext cx="10841006" cy="64135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6222" y="717357"/>
            <a:ext cx="9264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的关键词抽取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6222" y="143490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正则抽取</a:t>
            </a:r>
            <a:r>
              <a:rPr lang="en-US" altLang="en-US" sz="2400" b="1" i="1">
                <a:solidFill>
                  <a:srgbClr val="0000FF"/>
                </a:solidFill>
              </a:rPr>
              <a:t> VS LLM</a:t>
            </a:r>
            <a:r>
              <a:rPr lang="zh-CN" altLang="zh-CN" sz="2400" b="1" i="1">
                <a:solidFill>
                  <a:srgbClr val="0000FF"/>
                </a:solidFill>
              </a:rPr>
              <a:t>抽取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6222" y="3418260"/>
            <a:ext cx="18478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/>
              <a:t>告诉我</a:t>
            </a:r>
            <a:r>
              <a:rPr lang="en-US" altLang="en-US" sz="1200"/>
              <a:t>2020</a:t>
            </a:r>
            <a:r>
              <a:rPr lang="zh-CN" altLang="zh-CN" sz="1200"/>
              <a:t>年万科股份的货币总额是多少？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14218" y="2352738"/>
            <a:ext cx="1631950" cy="9207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400"/>
              <a:t>{</a:t>
            </a:r>
          </a:p>
          <a:p>
            <a:pPr lvl="0"/>
            <a:r>
              <a:rPr lang="en-US" altLang="en-US" sz="1400"/>
              <a:t>    "</a:t>
            </a:r>
            <a:r>
              <a:rPr lang="zh-CN" altLang="zh-CN" sz="1400"/>
              <a:t>关键词</a:t>
            </a:r>
            <a:r>
              <a:rPr lang="en-US" altLang="en-US" sz="1400"/>
              <a:t>":[]</a:t>
            </a:r>
          </a:p>
          <a:p>
            <a:pPr lvl="0"/>
            <a:r>
              <a:rPr lang="en-US" altLang="en-US" sz="1400"/>
              <a:t>}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14218" y="4337952"/>
            <a:ext cx="2049527" cy="9207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400"/>
              <a:t>{</a:t>
            </a:r>
          </a:p>
          <a:p>
            <a:pPr lvl="0"/>
            <a:r>
              <a:rPr lang="en-US" altLang="en-US" sz="1400"/>
              <a:t>    "</a:t>
            </a:r>
            <a:r>
              <a:rPr lang="zh-CN" altLang="zh-CN" sz="1400"/>
              <a:t>关键词</a:t>
            </a:r>
            <a:r>
              <a:rPr lang="en-US" altLang="en-US" sz="1400"/>
              <a:t>":["</a:t>
            </a:r>
            <a:r>
              <a:rPr lang="zh-CN" altLang="zh-CN" sz="1400"/>
              <a:t>货币总额</a:t>
            </a:r>
            <a:r>
              <a:rPr lang="en-US" altLang="en-US" sz="1400"/>
              <a:t>"]</a:t>
            </a:r>
          </a:p>
          <a:p>
            <a:pPr lvl="0"/>
            <a:r>
              <a:rPr lang="en-US" altLang="en-US" sz="1400"/>
              <a:t>}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096756" y="3076043"/>
            <a:ext cx="431857" cy="264654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10" name="直接箭头连接符 9"/>
          <p:cNvCxnSpPr/>
          <p:nvPr/>
        </p:nvCxnSpPr>
        <p:spPr>
          <a:xfrm>
            <a:off x="1096756" y="4034495"/>
            <a:ext cx="342616" cy="342616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11" name="直接箭头连接符 10"/>
          <p:cNvCxnSpPr/>
          <p:nvPr/>
        </p:nvCxnSpPr>
        <p:spPr>
          <a:xfrm>
            <a:off x="2741354" y="2792377"/>
            <a:ext cx="472864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12" name="文本框 11"/>
          <p:cNvSpPr txBox="1"/>
          <p:nvPr/>
        </p:nvSpPr>
        <p:spPr>
          <a:xfrm>
            <a:off x="366222" y="5883616"/>
            <a:ext cx="8661400" cy="558800"/>
          </a:xfrm>
        </p:spPr>
        <p:txBody>
          <a:bodyPr>
            <a:spAutoFit/>
          </a:bodyPr>
          <a:lstStyle/>
          <a:p>
            <a:pPr lvl="0"/>
            <a:r>
              <a:rPr lang="en-US" altLang="en-US" sz="2400" b="1" i="1">
                <a:solidFill>
                  <a:srgbClr val="0000FF"/>
                </a:solidFill>
              </a:rPr>
              <a:t>LLM</a:t>
            </a:r>
            <a:r>
              <a:rPr lang="zh-CN" altLang="zh-CN" sz="2400" b="1" i="1">
                <a:solidFill>
                  <a:srgbClr val="0000FF"/>
                </a:solidFill>
              </a:rPr>
              <a:t>抽取可以抽取到正则词典没覆盖的关键词，泛化性强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694316" y="4717744"/>
            <a:ext cx="519901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14" name="文本框 13"/>
          <p:cNvSpPr txBox="1"/>
          <p:nvPr/>
        </p:nvSpPr>
        <p:spPr>
          <a:xfrm>
            <a:off x="2954267" y="1952688"/>
            <a:ext cx="2347557" cy="400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600">
                <a:solidFill>
                  <a:srgbClr val="FF0200"/>
                </a:solidFill>
              </a:rPr>
              <a:t>× </a:t>
            </a:r>
            <a:r>
              <a:rPr lang="zh-CN" altLang="zh-CN" sz="1600">
                <a:solidFill>
                  <a:srgbClr val="FF0200"/>
                </a:solidFill>
              </a:rPr>
              <a:t>词典没有，抽取失败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166572" y="3977060"/>
            <a:ext cx="1530350" cy="400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600">
                <a:solidFill>
                  <a:srgbClr val="0000FF"/>
                </a:solidFill>
              </a:rPr>
              <a:t>√</a:t>
            </a:r>
            <a:r>
              <a:rPr lang="en-US" altLang="en-US" sz="1600">
                <a:solidFill>
                  <a:srgbClr val="0000FF"/>
                </a:solidFill>
              </a:rPr>
              <a:t> </a:t>
            </a:r>
            <a:r>
              <a:rPr lang="zh-CN" altLang="zh-CN" sz="1600">
                <a:solidFill>
                  <a:srgbClr val="0000FF"/>
                </a:solidFill>
              </a:rPr>
              <a:t>抽取成功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1623864" y="2602785"/>
            <a:ext cx="1001047" cy="379184"/>
          </a:xfrm>
          <a:prstGeom prst="roundRect">
            <a:avLst/>
          </a:prstGeom>
          <a:gradFill rotWithShape="1">
            <a:gsLst>
              <a:gs pos="0">
                <a:srgbClr val="DFF8FF"/>
              </a:gs>
              <a:gs pos="100000">
                <a:srgbClr val="0397E2"/>
              </a:gs>
            </a:gsLst>
            <a:lin ang="8100000" scaled="1"/>
          </a:gra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400">
                <a:solidFill>
                  <a:srgbClr val="000000"/>
                </a:solidFill>
              </a:rPr>
              <a:t>正则抽取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1623864" y="4528152"/>
            <a:ext cx="1001047" cy="379184"/>
          </a:xfrm>
          <a:prstGeom prst="roundRect">
            <a:avLst/>
          </a:prstGeom>
          <a:gradFill rotWithShape="1">
            <a:gsLst>
              <a:gs pos="0">
                <a:srgbClr val="DFF8FF"/>
              </a:gs>
              <a:gs pos="100000">
                <a:srgbClr val="0397E2"/>
              </a:gs>
            </a:gsLst>
            <a:lin ang="8100000" scaled="1"/>
          </a:gra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400">
                <a:solidFill>
                  <a:srgbClr val="000000"/>
                </a:solidFill>
              </a:rPr>
              <a:t>LLM</a:t>
            </a:r>
            <a:r>
              <a:rPr lang="zh-CN" altLang="zh-CN" sz="1400">
                <a:solidFill>
                  <a:srgbClr val="000000"/>
                </a:solidFill>
              </a:rPr>
              <a:t>抽取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458997" y="752707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endParaRPr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190886" y="974957"/>
            <a:ext cx="6409464" cy="49631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6222" y="717357"/>
            <a:ext cx="9264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的关键词抽取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6222" y="131871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FF0000"/>
                </a:solidFill>
              </a:rPr>
              <a:t>单轮</a:t>
            </a:r>
            <a:r>
              <a:rPr lang="en-US" altLang="en-US" sz="2400" b="1" i="1">
                <a:solidFill>
                  <a:srgbClr val="FF0000"/>
                </a:solidFill>
              </a:rPr>
              <a:t>prompt</a:t>
            </a:r>
            <a:r>
              <a:rPr lang="en-US" altLang="en-US" sz="2400" b="1" i="1">
                <a:solidFill>
                  <a:srgbClr val="0000FF"/>
                </a:solidFill>
              </a:rPr>
              <a:t> VS </a:t>
            </a:r>
            <a:r>
              <a:rPr lang="zh-CN" altLang="zh-CN" sz="2400" b="1" i="1">
                <a:solidFill>
                  <a:srgbClr val="0000FF"/>
                </a:solidFill>
              </a:rPr>
              <a:t>构造</a:t>
            </a:r>
            <a:r>
              <a:rPr lang="en-US" altLang="en-US" sz="2400" b="1" i="1">
                <a:solidFill>
                  <a:srgbClr val="0000FF"/>
                </a:solidFill>
              </a:rPr>
              <a:t>history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92532" y="5169714"/>
            <a:ext cx="4848300" cy="6350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en-US" sz="2400" b="1" i="1" strike="noStrike" spc="0">
                <a:solidFill>
                  <a:srgbClr val="0000FF"/>
                </a:solidFill>
                <a:latin typeface="微软雅黑"/>
                <a:ea typeface="微软雅黑"/>
              </a:rPr>
              <a:t>LLM</a:t>
            </a:r>
            <a:r>
              <a:rPr lang="zh-CN" altLang="zh-CN" sz="2400" b="1" i="1" strike="noStrike" spc="0">
                <a:solidFill>
                  <a:srgbClr val="0000FF"/>
                </a:solidFill>
                <a:latin typeface="微软雅黑"/>
                <a:ea typeface="微软雅黑"/>
              </a:rPr>
              <a:t>无法理解，不能稳定输出</a:t>
            </a:r>
            <a:r>
              <a:rPr lang="en-US" altLang="en-US" sz="2400" b="1" i="1" strike="noStrike" spc="0">
                <a:solidFill>
                  <a:srgbClr val="0000FF"/>
                </a:solidFill>
                <a:latin typeface="微软雅黑"/>
                <a:ea typeface="微软雅黑"/>
              </a:rPr>
              <a:t>json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17477" y="1918595"/>
            <a:ext cx="4368800" cy="800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问题：注册地址在深圳的上市公司中，</a:t>
            </a:r>
            <a:r>
              <a:rPr lang="en-US" altLang="en-US"/>
              <a:t>2021</a:t>
            </a:r>
            <a:r>
              <a:rPr lang="zh-CN" altLang="zh-CN"/>
              <a:t>年货币总额最高的公司为？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84142" y="1820397"/>
            <a:ext cx="6623837" cy="47171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66222" y="4609126"/>
            <a:ext cx="6469548" cy="176983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0" name="直接箭头连接符 9"/>
          <p:cNvCxnSpPr>
            <a:stCxn id="9" idx="1"/>
            <a:endCxn id="6" idx="0"/>
          </p:cNvCxnSpPr>
          <p:nvPr/>
        </p:nvCxnSpPr>
        <p:spPr>
          <a:xfrm flipV="1">
            <a:off x="6835770" y="5488484"/>
            <a:ext cx="281707" cy="5557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54789" y="1868824"/>
            <a:ext cx="9630872" cy="42800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6222" y="717357"/>
            <a:ext cx="9264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的关键词抽取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6222" y="131871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单轮</a:t>
            </a:r>
            <a:r>
              <a:rPr lang="en-US" altLang="en-US" sz="2400" b="1" i="1">
                <a:solidFill>
                  <a:srgbClr val="0000FF"/>
                </a:solidFill>
              </a:rPr>
              <a:t>prompt VS </a:t>
            </a:r>
            <a:r>
              <a:rPr lang="zh-CN" altLang="zh-CN" sz="2400" b="1" i="1">
                <a:solidFill>
                  <a:srgbClr val="FF0000"/>
                </a:solidFill>
              </a:rPr>
              <a:t>构造</a:t>
            </a:r>
            <a:r>
              <a:rPr lang="en-US" altLang="en-US" sz="2400" b="1" i="1">
                <a:solidFill>
                  <a:srgbClr val="FF0000"/>
                </a:solidFill>
              </a:rPr>
              <a:t>history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4054" y="6148918"/>
            <a:ext cx="11912600" cy="558800"/>
          </a:xfrm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模拟对话可以帮助</a:t>
            </a:r>
            <a:r>
              <a:rPr lang="en-US" altLang="en-US" sz="2400" b="1" i="1">
                <a:solidFill>
                  <a:srgbClr val="0000FF"/>
                </a:solidFill>
              </a:rPr>
              <a:t>LLM</a:t>
            </a:r>
            <a:r>
              <a:rPr lang="zh-CN" altLang="zh-CN" sz="2400" b="1" i="1">
                <a:solidFill>
                  <a:srgbClr val="0000FF"/>
                </a:solidFill>
              </a:rPr>
              <a:t>理解问题和回答间的关系，更好地学习预期的输出格式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02258" y="4459130"/>
            <a:ext cx="5045026" cy="1181100"/>
          </a:xfrm>
          <a:prstGeom prst="rect">
            <a:avLst/>
          </a:prstGeom>
          <a:ln w="12700">
            <a:prstDash val="solid"/>
            <a:miter/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600" dirty="0"/>
              <a:t>输出结果：</a:t>
            </a:r>
          </a:p>
          <a:p>
            <a:pPr lvl="0">
              <a:lnSpc>
                <a:spcPct val="150000"/>
              </a:lnSpc>
            </a:pPr>
            <a:r>
              <a:rPr lang="en-US" altLang="en-US" sz="1600" dirty="0"/>
              <a:t>{"</a:t>
            </a:r>
            <a:r>
              <a:rPr lang="zh-CN" altLang="zh-CN" sz="1600" dirty="0"/>
              <a:t>年份</a:t>
            </a:r>
            <a:r>
              <a:rPr lang="en-US" altLang="en-US" sz="1600" dirty="0"/>
              <a:t>":[2021],"</a:t>
            </a:r>
            <a:r>
              <a:rPr lang="zh-CN" altLang="zh-CN" sz="1600" dirty="0"/>
              <a:t>关键词</a:t>
            </a:r>
            <a:r>
              <a:rPr lang="en-US" altLang="en-US" sz="1600" dirty="0"/>
              <a:t>":["</a:t>
            </a:r>
            <a:r>
              <a:rPr lang="zh-CN" altLang="zh-CN" sz="1600" dirty="0"/>
              <a:t>货币总额</a:t>
            </a:r>
            <a:r>
              <a:rPr lang="en-US" altLang="en-US" sz="1600" dirty="0"/>
              <a:t>"],"</a:t>
            </a:r>
            <a:r>
              <a:rPr lang="zh-CN" altLang="zh-CN" sz="1600" dirty="0"/>
              <a:t>排序方向</a:t>
            </a:r>
            <a:r>
              <a:rPr lang="en-US" altLang="en-US" sz="1600" dirty="0"/>
              <a:t>":"</a:t>
            </a:r>
            <a:r>
              <a:rPr lang="zh-CN" altLang="zh-CN" sz="1600" dirty="0"/>
              <a:t>从高到低</a:t>
            </a:r>
            <a:r>
              <a:rPr lang="en-US" altLang="en-US" sz="1600" dirty="0"/>
              <a:t>","</a:t>
            </a:r>
            <a:r>
              <a:rPr lang="zh-CN" altLang="zh-CN" sz="1600" dirty="0"/>
              <a:t>排序数</a:t>
            </a:r>
            <a:r>
              <a:rPr lang="en-US" altLang="en-US" sz="1600" dirty="0"/>
              <a:t>":"1","</a:t>
            </a:r>
            <a:r>
              <a:rPr lang="zh-CN" altLang="zh-CN" sz="1600" dirty="0"/>
              <a:t>筛选条件</a:t>
            </a:r>
            <a:r>
              <a:rPr lang="en-US" altLang="en-US" sz="1600" dirty="0"/>
              <a:t>":{"</a:t>
            </a:r>
            <a:r>
              <a:rPr lang="zh-CN" altLang="zh-CN" sz="1600" dirty="0"/>
              <a:t>注册地址</a:t>
            </a:r>
            <a:r>
              <a:rPr lang="en-US" altLang="en-US" sz="1600" dirty="0"/>
              <a:t>":"</a:t>
            </a:r>
            <a:r>
              <a:rPr lang="zh-CN" altLang="zh-CN" sz="1600" dirty="0"/>
              <a:t>深圳</a:t>
            </a:r>
            <a:r>
              <a:rPr lang="en-US" altLang="en-US" sz="1600" dirty="0"/>
              <a:t>"}}</a:t>
            </a:r>
          </a:p>
        </p:txBody>
      </p:sp>
      <p:cxnSp>
        <p:nvCxnSpPr>
          <p:cNvPr id="9" name="直接箭头连接符 8"/>
          <p:cNvCxnSpPr>
            <a:stCxn id="10" idx="1"/>
          </p:cNvCxnSpPr>
          <p:nvPr/>
        </p:nvCxnSpPr>
        <p:spPr>
          <a:xfrm flipV="1">
            <a:off x="8013576" y="5653362"/>
            <a:ext cx="320063" cy="32006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10" name="矩形 9"/>
          <p:cNvSpPr/>
          <p:nvPr/>
        </p:nvSpPr>
        <p:spPr>
          <a:xfrm>
            <a:off x="1241788" y="5781502"/>
            <a:ext cx="6771788" cy="3838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003" y="3085529"/>
            <a:ext cx="1319801" cy="1987550"/>
          </a:xfrm>
        </p:spPr>
        <p:txBody>
          <a:bodyPr>
            <a:spAutoFit/>
          </a:bodyPr>
          <a:lstStyle/>
          <a:p>
            <a:pPr lvl="0"/>
            <a:r>
              <a:rPr lang="zh-CN" altLang="zh-CN" sz="1600"/>
              <a:t>办公地址在深圳的上市公司中，</a:t>
            </a:r>
            <a:r>
              <a:rPr lang="en-US" altLang="en-US" sz="1600"/>
              <a:t>2021</a:t>
            </a:r>
            <a:r>
              <a:rPr lang="zh-CN" altLang="zh-CN" sz="1600"/>
              <a:t>年货币总额最高的公司为？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65820" y="3251294"/>
            <a:ext cx="2584450" cy="717550"/>
          </a:xfrm>
          <a:prstGeom prst="rect">
            <a:avLst/>
          </a:prstGeom>
          <a:noFill/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600"/>
              <a:t>数据库关键词</a:t>
            </a:r>
            <a:r>
              <a:rPr lang="en-US" altLang="en-US" sz="1600"/>
              <a:t>(e.</a:t>
            </a:r>
            <a:r>
              <a:rPr lang="zh-CN" altLang="zh-CN" sz="1600"/>
              <a:t>货币资金</a:t>
            </a:r>
            <a:r>
              <a:rPr lang="en-US" altLang="en-US" sz="1600"/>
              <a:t>)</a:t>
            </a:r>
          </a:p>
          <a:p>
            <a:pPr lvl="0"/>
            <a:r>
              <a:rPr lang="zh-CN" altLang="zh-CN" sz="1600"/>
              <a:t>计算题关键词</a:t>
            </a:r>
            <a:r>
              <a:rPr lang="en-US" altLang="en-US" sz="1600"/>
              <a:t>(e.</a:t>
            </a:r>
            <a:r>
              <a:rPr lang="zh-CN" altLang="zh-CN" sz="1600"/>
              <a:t>毛利率</a:t>
            </a:r>
            <a:r>
              <a:rPr lang="en-US" altLang="en-US" sz="1600"/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04690" y="4446794"/>
            <a:ext cx="28003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600"/>
              <a:t>向量相似度（</a:t>
            </a:r>
            <a:r>
              <a:rPr lang="en-US" altLang="en-US" sz="1600"/>
              <a:t>m3e</a:t>
            </a:r>
            <a:r>
              <a:rPr lang="zh-CN" altLang="zh-CN" sz="1600"/>
              <a:t>）</a:t>
            </a:r>
          </a:p>
          <a:p>
            <a:pPr lvl="0"/>
            <a:r>
              <a:rPr lang="zh-CN" altLang="zh-CN" sz="1600"/>
              <a:t>编辑距离（</a:t>
            </a:r>
            <a:r>
              <a:rPr lang="en-US" altLang="en-US" sz="1600"/>
              <a:t>fuzzywuzzy</a:t>
            </a:r>
            <a:r>
              <a:rPr lang="zh-CN" altLang="zh-CN" sz="1600"/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34057" y="3479042"/>
            <a:ext cx="1778000" cy="400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600"/>
              <a:t>&gt;</a:t>
            </a:r>
            <a:r>
              <a:rPr lang="zh-CN" altLang="zh-CN" sz="1600"/>
              <a:t>阈值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80286" y="2859294"/>
            <a:ext cx="3333750" cy="2305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600"/>
              <a:t>{</a:t>
            </a:r>
          </a:p>
          <a:p>
            <a:pPr lvl="0"/>
            <a:r>
              <a:rPr lang="en-US" altLang="en-US" sz="1600"/>
              <a:t>"</a:t>
            </a:r>
            <a:r>
              <a:rPr lang="zh-CN" altLang="zh-CN" sz="1600"/>
              <a:t>年份</a:t>
            </a:r>
            <a:r>
              <a:rPr lang="en-US" altLang="en-US" sz="1600"/>
              <a:t>":[2021]</a:t>
            </a:r>
            <a:r>
              <a:rPr lang="zh-CN" altLang="zh-CN" sz="1600"/>
              <a:t>，</a:t>
            </a:r>
          </a:p>
          <a:p>
            <a:pPr lvl="0"/>
            <a:r>
              <a:rPr lang="en-US" altLang="en-US" sz="1600"/>
              <a:t>"</a:t>
            </a:r>
            <a:r>
              <a:rPr lang="zh-CN" altLang="zh-CN" sz="1600"/>
              <a:t>关键词</a:t>
            </a:r>
            <a:r>
              <a:rPr lang="en-US" altLang="en-US" sz="1600"/>
              <a:t>":["</a:t>
            </a:r>
            <a:r>
              <a:rPr lang="zh-CN" altLang="zh-CN" sz="1600">
                <a:solidFill>
                  <a:srgbClr val="FF0000"/>
                </a:solidFill>
              </a:rPr>
              <a:t>货币总额</a:t>
            </a:r>
            <a:r>
              <a:rPr lang="en-US" altLang="en-US" sz="1600"/>
              <a:t>"]</a:t>
            </a:r>
            <a:r>
              <a:rPr lang="zh-CN" altLang="zh-CN" sz="1600"/>
              <a:t>，</a:t>
            </a:r>
          </a:p>
          <a:p>
            <a:pPr lvl="0"/>
            <a:r>
              <a:rPr lang="en-US" altLang="en-US" sz="1600"/>
              <a:t>"</a:t>
            </a:r>
            <a:r>
              <a:rPr lang="zh-CN" altLang="zh-CN" sz="1600"/>
              <a:t>排序方向</a:t>
            </a:r>
            <a:r>
              <a:rPr lang="en-US" altLang="en-US" sz="1600"/>
              <a:t>":"</a:t>
            </a:r>
            <a:r>
              <a:rPr lang="zh-CN" altLang="zh-CN" sz="1600"/>
              <a:t>从高到低</a:t>
            </a:r>
            <a:r>
              <a:rPr lang="en-US" altLang="en-US" sz="1600"/>
              <a:t>"</a:t>
            </a:r>
            <a:r>
              <a:rPr lang="zh-CN" altLang="zh-CN" sz="1600"/>
              <a:t>，</a:t>
            </a:r>
          </a:p>
          <a:p>
            <a:pPr lvl="0"/>
            <a:r>
              <a:rPr lang="en-US" altLang="en-US" sz="1600"/>
              <a:t>"</a:t>
            </a:r>
            <a:r>
              <a:rPr lang="zh-CN" altLang="zh-CN" sz="1600"/>
              <a:t>排序数</a:t>
            </a:r>
            <a:r>
              <a:rPr lang="en-US" altLang="en-US" sz="1600"/>
              <a:t>":"1"</a:t>
            </a:r>
            <a:r>
              <a:rPr lang="zh-CN" altLang="zh-CN" sz="1600"/>
              <a:t>，</a:t>
            </a:r>
          </a:p>
          <a:p>
            <a:pPr lvl="0"/>
            <a:r>
              <a:rPr lang="en-US" altLang="en-US" sz="1600"/>
              <a:t>"</a:t>
            </a:r>
            <a:r>
              <a:rPr lang="zh-CN" altLang="zh-CN" sz="1600"/>
              <a:t>筛选条件</a:t>
            </a:r>
            <a:r>
              <a:rPr lang="en-US" altLang="en-US" sz="1600"/>
              <a:t>":{"</a:t>
            </a:r>
            <a:r>
              <a:rPr lang="zh-CN" altLang="zh-CN" sz="1600">
                <a:solidFill>
                  <a:srgbClr val="FF0000"/>
                </a:solidFill>
              </a:rPr>
              <a:t>办公地址</a:t>
            </a:r>
            <a:r>
              <a:rPr lang="en-US" altLang="en-US" sz="1600"/>
              <a:t>":"</a:t>
            </a:r>
            <a:r>
              <a:rPr lang="zh-CN" altLang="zh-CN" sz="1600"/>
              <a:t>深圳</a:t>
            </a:r>
            <a:r>
              <a:rPr lang="en-US" altLang="en-US" sz="1600"/>
              <a:t>"}}</a:t>
            </a:r>
          </a:p>
          <a:p>
            <a:pPr lvl="0"/>
            <a:r>
              <a:rPr lang="en-US" altLang="en-US" sz="1600"/>
              <a:t>}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1846985" y="3479042"/>
            <a:ext cx="1232919" cy="944344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600"/>
              <a:t>基于</a:t>
            </a:r>
            <a:r>
              <a:rPr lang="en-US" altLang="en-US" sz="1600"/>
              <a:t>LLM</a:t>
            </a:r>
            <a:r>
              <a:rPr lang="zh-CN" altLang="zh-CN" sz="1600"/>
              <a:t>的关键词抽取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1444686" y="3899855"/>
            <a:ext cx="33568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10" name="矩形: 圆角 9"/>
          <p:cNvSpPr/>
          <p:nvPr/>
        </p:nvSpPr>
        <p:spPr>
          <a:xfrm>
            <a:off x="3535410" y="2624470"/>
            <a:ext cx="2986778" cy="2643494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980799" y="2568532"/>
            <a:ext cx="6096000" cy="40005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600">
                <a:solidFill>
                  <a:srgbClr val="0070C0"/>
                </a:solidFill>
              </a:rPr>
              <a:t>json</a:t>
            </a:r>
            <a:r>
              <a:rPr lang="zh-CN" altLang="zh-CN" sz="1600">
                <a:solidFill>
                  <a:srgbClr val="0070C0"/>
                </a:solidFill>
              </a:rPr>
              <a:t>结果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26594" y="4097234"/>
            <a:ext cx="1778000" cy="400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600">
                <a:solidFill>
                  <a:srgbClr val="00B050"/>
                </a:solidFill>
              </a:rPr>
              <a:t>相似度匹配方法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10600115" y="3502450"/>
            <a:ext cx="1418402" cy="794810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600"/>
              <a:t>生成</a:t>
            </a:r>
            <a:r>
              <a:rPr lang="en-US" altLang="en-US" sz="1600"/>
              <a:t>sql/</a:t>
            </a:r>
          </a:p>
          <a:p>
            <a:pPr lvl="0" algn="ctr"/>
            <a:r>
              <a:rPr lang="en-US" altLang="en-US" sz="1600"/>
              <a:t>pandas</a:t>
            </a:r>
            <a:r>
              <a:rPr lang="zh-CN" altLang="zh-CN" sz="1600"/>
              <a:t>语句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6951881" y="2624470"/>
            <a:ext cx="2882176" cy="2643494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endParaRPr/>
          </a:p>
        </p:txBody>
      </p:sp>
      <p:sp>
        <p:nvSpPr>
          <p:cNvPr id="15" name="文本框 14"/>
          <p:cNvSpPr txBox="1"/>
          <p:nvPr/>
        </p:nvSpPr>
        <p:spPr>
          <a:xfrm>
            <a:off x="5344968" y="2568532"/>
            <a:ext cx="6096000" cy="40005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600">
                <a:solidFill>
                  <a:srgbClr val="0070C0"/>
                </a:solidFill>
              </a:rPr>
              <a:t>关键词相似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26594" y="2929557"/>
            <a:ext cx="1778000" cy="400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600">
                <a:solidFill>
                  <a:srgbClr val="00B050"/>
                </a:solidFill>
              </a:rPr>
              <a:t>比对数据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7126594" y="2929557"/>
            <a:ext cx="2565796" cy="1008943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endParaRPr/>
          </a:p>
        </p:txBody>
      </p:sp>
      <p:sp>
        <p:nvSpPr>
          <p:cNvPr id="18" name="矩形: 圆角 17"/>
          <p:cNvSpPr/>
          <p:nvPr/>
        </p:nvSpPr>
        <p:spPr>
          <a:xfrm>
            <a:off x="7126594" y="4079304"/>
            <a:ext cx="2565796" cy="1085039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endParaRPr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132428" y="3879092"/>
            <a:ext cx="33568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6568133" y="3879092"/>
            <a:ext cx="33568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21" name="直接箭头连接符 20"/>
          <p:cNvCxnSpPr/>
          <p:nvPr/>
        </p:nvCxnSpPr>
        <p:spPr>
          <a:xfrm>
            <a:off x="9925571" y="3879092"/>
            <a:ext cx="636420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22" name="矩形: 圆角 21"/>
          <p:cNvSpPr/>
          <p:nvPr/>
        </p:nvSpPr>
        <p:spPr>
          <a:xfrm>
            <a:off x="10649792" y="5568868"/>
            <a:ext cx="1368725" cy="794810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600"/>
              <a:t>大模型文档问答</a:t>
            </a:r>
          </a:p>
        </p:txBody>
      </p:sp>
      <p:cxnSp>
        <p:nvCxnSpPr>
          <p:cNvPr id="23" name="连接符: 肘形 22"/>
          <p:cNvCxnSpPr>
            <a:endCxn id="22" idx="1"/>
          </p:cNvCxnSpPr>
          <p:nvPr/>
        </p:nvCxnSpPr>
        <p:spPr>
          <a:xfrm rot="5400000" flipV="1">
            <a:off x="9271000" y="4591050"/>
            <a:ext cx="2101850" cy="654050"/>
          </a:xfrm>
          <a:prstGeom prst="bentConnector2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24" name="文本框 23"/>
          <p:cNvSpPr txBox="1"/>
          <p:nvPr/>
        </p:nvSpPr>
        <p:spPr>
          <a:xfrm>
            <a:off x="9925571" y="4873054"/>
            <a:ext cx="1778000" cy="400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600"/>
              <a:t>&lt;</a:t>
            </a:r>
            <a:r>
              <a:rPr lang="zh-CN" altLang="zh-CN" sz="1600"/>
              <a:t>阈值</a:t>
            </a:r>
          </a:p>
        </p:txBody>
      </p:sp>
      <p:cxnSp>
        <p:nvCxnSpPr>
          <p:cNvPr id="25" name="连接符: 肘形 24"/>
          <p:cNvCxnSpPr>
            <a:cxnSpLocks/>
          </p:cNvCxnSpPr>
          <p:nvPr/>
        </p:nvCxnSpPr>
        <p:spPr>
          <a:xfrm rot="5400000" flipV="1">
            <a:off x="5886450" y="1217553"/>
            <a:ext cx="2108200" cy="7416800"/>
          </a:xfrm>
          <a:prstGeom prst="bentConnector2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26" name="文本框 25"/>
          <p:cNvSpPr txBox="1"/>
          <p:nvPr/>
        </p:nvSpPr>
        <p:spPr>
          <a:xfrm>
            <a:off x="3300272" y="5498872"/>
            <a:ext cx="1778000" cy="400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600"/>
              <a:t>type3</a:t>
            </a:r>
            <a:r>
              <a:rPr lang="zh-CN" altLang="zh-CN" sz="1600"/>
              <a:t>综合问题</a:t>
            </a:r>
          </a:p>
        </p:txBody>
      </p:sp>
      <p:sp>
        <p:nvSpPr>
          <p:cNvPr id="27" name="矩形 26"/>
          <p:cNvSpPr/>
          <p:nvPr/>
        </p:nvSpPr>
        <p:spPr>
          <a:xfrm>
            <a:off x="5828557" y="2036454"/>
            <a:ext cx="693631" cy="201377"/>
          </a:xfrm>
          <a:prstGeom prst="rect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/>
              <a:t>vec</a:t>
            </a:r>
          </a:p>
        </p:txBody>
      </p:sp>
      <p:sp>
        <p:nvSpPr>
          <p:cNvPr id="28" name="矩形 27"/>
          <p:cNvSpPr/>
          <p:nvPr/>
        </p:nvSpPr>
        <p:spPr>
          <a:xfrm>
            <a:off x="7126594" y="2035766"/>
            <a:ext cx="760218" cy="201377"/>
          </a:xfrm>
          <a:prstGeom prst="rect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200"/>
              <a:t> ...</a:t>
            </a:r>
          </a:p>
        </p:txBody>
      </p:sp>
      <p:sp>
        <p:nvSpPr>
          <p:cNvPr id="29" name="矩形 28"/>
          <p:cNvSpPr/>
          <p:nvPr/>
        </p:nvSpPr>
        <p:spPr>
          <a:xfrm>
            <a:off x="7132944" y="1835078"/>
            <a:ext cx="753868" cy="201377"/>
          </a:xfrm>
          <a:prstGeom prst="rect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600"/>
              <a:t>vec_1</a:t>
            </a:r>
          </a:p>
        </p:txBody>
      </p:sp>
      <p:sp>
        <p:nvSpPr>
          <p:cNvPr id="30" name="矩形 29"/>
          <p:cNvSpPr/>
          <p:nvPr/>
        </p:nvSpPr>
        <p:spPr>
          <a:xfrm>
            <a:off x="7126594" y="2237831"/>
            <a:ext cx="760218" cy="201377"/>
          </a:xfrm>
          <a:prstGeom prst="rect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600"/>
              <a:t>vec_n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568133" y="1935766"/>
            <a:ext cx="511626" cy="400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600"/>
              <a:t>cos</a:t>
            </a:r>
          </a:p>
        </p:txBody>
      </p:sp>
      <p:sp>
        <p:nvSpPr>
          <p:cNvPr id="32" name="矩形: 圆角 31"/>
          <p:cNvSpPr/>
          <p:nvPr/>
        </p:nvSpPr>
        <p:spPr>
          <a:xfrm>
            <a:off x="5710051" y="1753743"/>
            <a:ext cx="2284599" cy="764095"/>
          </a:xfrm>
          <a:prstGeom prst="roundRect">
            <a:avLst/>
          </a:prstGeom>
          <a:noFill/>
          <a:ln w="25400">
            <a:solidFill>
              <a:srgbClr val="7030A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/>
          <a:p>
            <a:pPr lvl="0" algn="ctr"/>
            <a:endParaRPr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5493628" y="2322895"/>
            <a:ext cx="385518" cy="1240885"/>
          </a:xfrm>
          <a:prstGeom prst="straightConnector1">
            <a:avLst/>
          </a:prstGeom>
          <a:noFill/>
          <a:ln w="25400">
            <a:solidFill>
              <a:srgbClr val="7030A0"/>
            </a:solidFill>
            <a:prstDash val="sysDot"/>
            <a:headEnd w="med" len="med"/>
            <a:tailEnd type="triangle" w="med" len="med"/>
          </a:ln>
        </p:spPr>
      </p:cxnSp>
      <p:cxnSp>
        <p:nvCxnSpPr>
          <p:cNvPr id="34" name="直接箭头连接符 33"/>
          <p:cNvCxnSpPr/>
          <p:nvPr/>
        </p:nvCxnSpPr>
        <p:spPr>
          <a:xfrm flipV="1">
            <a:off x="5641818" y="2386753"/>
            <a:ext cx="337328" cy="2060111"/>
          </a:xfrm>
          <a:prstGeom prst="straightConnector1">
            <a:avLst/>
          </a:prstGeom>
          <a:noFill/>
          <a:ln w="25400">
            <a:solidFill>
              <a:srgbClr val="7030A0"/>
            </a:solidFill>
            <a:prstDash val="sysDot"/>
            <a:headEnd w="med" len="med"/>
            <a:tailEnd type="triangle" w="med" len="med"/>
          </a:ln>
        </p:spPr>
      </p:cxnSp>
      <p:cxnSp>
        <p:nvCxnSpPr>
          <p:cNvPr id="35" name="直接箭头连接符 34"/>
          <p:cNvCxnSpPr/>
          <p:nvPr/>
        </p:nvCxnSpPr>
        <p:spPr>
          <a:xfrm flipV="1">
            <a:off x="7356174" y="2450611"/>
            <a:ext cx="48190" cy="469850"/>
          </a:xfrm>
          <a:prstGeom prst="straightConnector1">
            <a:avLst/>
          </a:prstGeom>
          <a:noFill/>
          <a:ln w="25400">
            <a:solidFill>
              <a:srgbClr val="7030A0"/>
            </a:solidFill>
            <a:prstDash val="sysDot"/>
            <a:headEnd w="med" len="med"/>
            <a:tailEnd type="triangle" w="med" len="med"/>
          </a:ln>
        </p:spPr>
      </p:cxnSp>
      <p:sp>
        <p:nvSpPr>
          <p:cNvPr id="36" name="文本框 35"/>
          <p:cNvSpPr txBox="1"/>
          <p:nvPr/>
        </p:nvSpPr>
        <p:spPr>
          <a:xfrm>
            <a:off x="506670" y="973445"/>
            <a:ext cx="4667250" cy="7239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 b="0" i="0" strike="noStrike" spc="0">
                <a:solidFill>
                  <a:srgbClr val="000000"/>
                </a:solidFill>
                <a:latin typeface="微软雅黑"/>
                <a:ea typeface="微软雅黑"/>
              </a:rPr>
              <a:t>基于</a:t>
            </a:r>
            <a:r>
              <a:rPr lang="en-US" altLang="en-US" sz="3200" b="0" i="0" strike="noStrike" spc="0">
                <a:solidFill>
                  <a:srgbClr val="000000"/>
                </a:solidFill>
                <a:latin typeface="微软雅黑"/>
                <a:ea typeface="微软雅黑"/>
              </a:rPr>
              <a:t>LLM</a:t>
            </a:r>
            <a:r>
              <a:rPr lang="zh-CN" altLang="zh-CN" sz="3200" b="0" i="0" strike="noStrike" spc="0">
                <a:solidFill>
                  <a:srgbClr val="000000"/>
                </a:solidFill>
                <a:latin typeface="微软雅黑"/>
                <a:ea typeface="微软雅黑"/>
              </a:rPr>
              <a:t>的关键词抽取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6222" y="143490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效果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6222" y="717357"/>
            <a:ext cx="9264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的关键词抽取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70972" y="5252264"/>
            <a:ext cx="9236980" cy="10313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76999" y="6283632"/>
            <a:ext cx="6096000" cy="400050"/>
          </a:xfrm>
        </p:spPr>
        <p:txBody>
          <a:bodyPr>
            <a:spAutoFit/>
          </a:bodyPr>
          <a:lstStyle/>
          <a:p>
            <a:pPr lvl="0"/>
            <a:r>
              <a:rPr lang="zh-CN" altLang="zh-CN" sz="1600">
                <a:solidFill>
                  <a:srgbClr val="2972F4"/>
                </a:solidFill>
              </a:rPr>
              <a:t>统计题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470972" y="3434686"/>
            <a:ext cx="9236980" cy="13652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76999" y="4799913"/>
            <a:ext cx="6096000" cy="400050"/>
          </a:xfrm>
        </p:spPr>
        <p:txBody>
          <a:bodyPr>
            <a:spAutoFit/>
          </a:bodyPr>
          <a:lstStyle/>
          <a:p>
            <a:pPr lvl="0"/>
            <a:r>
              <a:rPr lang="zh-CN" altLang="zh-CN" sz="1600">
                <a:solidFill>
                  <a:srgbClr val="2972F4"/>
                </a:solidFill>
              </a:rPr>
              <a:t>计算题</a:t>
            </a:r>
          </a:p>
        </p:txBody>
      </p:sp>
      <p:sp>
        <p:nvSpPr>
          <p:cNvPr id="9" name="矩形 8"/>
          <p:cNvSpPr/>
          <p:nvPr/>
        </p:nvSpPr>
        <p:spPr>
          <a:xfrm>
            <a:off x="1470972" y="5426254"/>
            <a:ext cx="6452666" cy="34169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矩形 9"/>
          <p:cNvSpPr/>
          <p:nvPr/>
        </p:nvSpPr>
        <p:spPr>
          <a:xfrm>
            <a:off x="3243583" y="3750518"/>
            <a:ext cx="1954759" cy="2305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矩形 10"/>
          <p:cNvSpPr/>
          <p:nvPr/>
        </p:nvSpPr>
        <p:spPr>
          <a:xfrm>
            <a:off x="6230190" y="4517359"/>
            <a:ext cx="1026412" cy="2305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3243583" y="1930050"/>
            <a:ext cx="4836000" cy="1139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75638" y="3016758"/>
            <a:ext cx="6096000" cy="400050"/>
          </a:xfrm>
        </p:spPr>
        <p:txBody>
          <a:bodyPr>
            <a:spAutoFit/>
          </a:bodyPr>
          <a:lstStyle/>
          <a:p>
            <a:pPr lvl="0"/>
            <a:r>
              <a:rPr lang="zh-CN" altLang="zh-CN" sz="1600">
                <a:solidFill>
                  <a:srgbClr val="2972F4"/>
                </a:solidFill>
              </a:rPr>
              <a:t>基本数值题</a:t>
            </a:r>
          </a:p>
        </p:txBody>
      </p:sp>
      <p:sp>
        <p:nvSpPr>
          <p:cNvPr id="14" name="矩形 13"/>
          <p:cNvSpPr/>
          <p:nvPr/>
        </p:nvSpPr>
        <p:spPr>
          <a:xfrm>
            <a:off x="4021168" y="2209567"/>
            <a:ext cx="1131014" cy="2305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矩形 14"/>
          <p:cNvSpPr/>
          <p:nvPr/>
        </p:nvSpPr>
        <p:spPr>
          <a:xfrm>
            <a:off x="6592798" y="2838505"/>
            <a:ext cx="712604" cy="2305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4132991" y="3831787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7F7F7F"/>
                </a:solidFill>
              </a:rPr>
              <a:t>正则关键词抽取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6347114" y="3831787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7F7F7F"/>
                </a:solidFill>
              </a:rPr>
              <a:t>基于</a:t>
            </a:r>
            <a:r>
              <a:rPr lang="en-US" altLang="en-US">
                <a:solidFill>
                  <a:srgbClr val="7F7F7F"/>
                </a:solidFill>
              </a:rPr>
              <a:t>LLM</a:t>
            </a:r>
            <a:r>
              <a:rPr lang="zh-CN" altLang="zh-CN">
                <a:solidFill>
                  <a:srgbClr val="7F7F7F"/>
                </a:solidFill>
              </a:rPr>
              <a:t>的关键词抽取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8549318" y="3831787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/>
              <a:t>基于</a:t>
            </a:r>
            <a:r>
              <a:rPr lang="en-US" altLang="en-US"/>
              <a:t>LLM</a:t>
            </a:r>
            <a:r>
              <a:rPr lang="zh-CN" altLang="zh-CN"/>
              <a:t>的文档问答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1919385" y="3831787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7F7F7F"/>
                </a:solidFill>
              </a:rPr>
              <a:t>问题分类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5252318" y="2013118"/>
            <a:ext cx="1435586" cy="794810"/>
          </a:xfrm>
          <a:prstGeom prst="roundRect">
            <a:avLst/>
          </a:prstGeom>
          <a:noFill/>
          <a:ln w="25400">
            <a:solidFill>
              <a:srgbClr val="BFBFBF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7F7F7F"/>
                </a:solidFill>
              </a:rPr>
              <a:t>表格数据</a:t>
            </a:r>
          </a:p>
          <a:p>
            <a:pPr lvl="0" algn="ctr"/>
            <a:r>
              <a:rPr lang="zh-CN" altLang="zh-CN">
                <a:solidFill>
                  <a:srgbClr val="7F7F7F"/>
                </a:solidFill>
              </a:rPr>
              <a:t>入库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6964942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/>
              <a:t>标题分级</a:t>
            </a:r>
          </a:p>
          <a:p>
            <a:pPr lvl="0" algn="ctr"/>
            <a:r>
              <a:rPr lang="zh-CN" altLang="zh-CN"/>
              <a:t>抽取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8549318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/>
              <a:t>文本分块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3787" y="4006942"/>
            <a:ext cx="768350" cy="444500"/>
          </a:xfrm>
          <a:prstGeom prst="rect">
            <a:avLst/>
          </a:prstGeom>
          <a:ln w="12700">
            <a:solidFill>
              <a:srgbClr val="BFBFBF"/>
            </a:solidFill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>
                <a:solidFill>
                  <a:srgbClr val="7F7F7F"/>
                </a:solidFill>
              </a:rPr>
              <a:t>问题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646130" y="4000592"/>
            <a:ext cx="76835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/>
              <a:t>回答</a:t>
            </a:r>
          </a:p>
        </p:txBody>
      </p:sp>
      <p:cxnSp>
        <p:nvCxnSpPr>
          <p:cNvPr id="12" name="连接符: 肘形 11"/>
          <p:cNvCxnSpPr>
            <a:stCxn id="8" idx="2"/>
            <a:endCxn id="5" idx="0"/>
          </p:cNvCxnSpPr>
          <p:nvPr/>
        </p:nvCxnSpPr>
        <p:spPr>
          <a:xfrm rot="5400000" flipV="1">
            <a:off x="7962900" y="2527300"/>
            <a:ext cx="1022350" cy="15811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C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3" name="连接符: 肘形 12"/>
          <p:cNvCxnSpPr>
            <a:stCxn id="7" idx="2"/>
            <a:endCxn id="3" idx="0"/>
          </p:cNvCxnSpPr>
          <p:nvPr/>
        </p:nvCxnSpPr>
        <p:spPr>
          <a:xfrm rot="5400000">
            <a:off x="4899025" y="2759075"/>
            <a:ext cx="1022350" cy="11176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4" name="连接符: 肘形 13"/>
          <p:cNvCxnSpPr>
            <a:stCxn id="7" idx="2"/>
            <a:endCxn id="4" idx="0"/>
          </p:cNvCxnSpPr>
          <p:nvPr/>
        </p:nvCxnSpPr>
        <p:spPr>
          <a:xfrm rot="5400000" flipV="1">
            <a:off x="6007100" y="2768600"/>
            <a:ext cx="1022350" cy="10985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5" name="连接符: 肘形 14"/>
          <p:cNvCxnSpPr>
            <a:stCxn id="3" idx="2"/>
            <a:endCxn id="0" idx="2"/>
          </p:cNvCxnSpPr>
          <p:nvPr/>
        </p:nvCxnSpPr>
        <p:spPr>
          <a:xfrm rot="5400000" flipH="1" flipV="1">
            <a:off x="7512050" y="1689100"/>
            <a:ext cx="279400" cy="5600700"/>
          </a:xfrm>
          <a:prstGeom prst="bentConnector3">
            <a:avLst>
              <a:gd name="adj1" fmla="val -178157"/>
            </a:avLst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6" name="连接符: 肘形 15"/>
          <p:cNvCxnSpPr>
            <a:stCxn id="4" idx="2"/>
            <a:endCxn id="0" idx="2"/>
          </p:cNvCxnSpPr>
          <p:nvPr/>
        </p:nvCxnSpPr>
        <p:spPr>
          <a:xfrm rot="5400000" flipH="1" flipV="1">
            <a:off x="8620125" y="2797175"/>
            <a:ext cx="279400" cy="3384550"/>
          </a:xfrm>
          <a:prstGeom prst="bentConnector3">
            <a:avLst>
              <a:gd name="adj1" fmla="val -178157"/>
            </a:avLst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7" name="直接箭头连接符 16"/>
          <p:cNvCxnSpPr>
            <a:stCxn id="10" idx="1"/>
          </p:cNvCxnSpPr>
          <p:nvPr/>
        </p:nvCxnSpPr>
        <p:spPr>
          <a:xfrm>
            <a:off x="1352137" y="4229192"/>
            <a:ext cx="462691" cy="0"/>
          </a:xfrm>
          <a:prstGeom prst="straightConnector1">
            <a:avLst/>
          </a:prstGeom>
          <a:noFill/>
          <a:ln w="25400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18" name="直接箭头连接符 17"/>
          <p:cNvCxnSpPr/>
          <p:nvPr/>
        </p:nvCxnSpPr>
        <p:spPr>
          <a:xfrm>
            <a:off x="3533963" y="4226017"/>
            <a:ext cx="466378" cy="0"/>
          </a:xfrm>
          <a:prstGeom prst="straightConnector1">
            <a:avLst/>
          </a:prstGeom>
          <a:noFill/>
          <a:ln w="25400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5736922" y="4226017"/>
            <a:ext cx="466378" cy="0"/>
          </a:xfrm>
          <a:prstGeom prst="straightConnector1">
            <a:avLst/>
          </a:prstGeom>
          <a:noFill/>
          <a:ln w="25400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7934151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21" name="直接箭头连接符 20"/>
          <p:cNvCxnSpPr/>
          <p:nvPr/>
        </p:nvCxnSpPr>
        <p:spPr>
          <a:xfrm>
            <a:off x="10112487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22" name="文本框 21"/>
          <p:cNvSpPr txBox="1"/>
          <p:nvPr/>
        </p:nvSpPr>
        <p:spPr>
          <a:xfrm>
            <a:off x="7029450" y="4793695"/>
            <a:ext cx="2603500" cy="361950"/>
          </a:xfrm>
          <a:prstGeom prst="rect">
            <a:avLst/>
          </a:prstGeom>
          <a:ln w="0"/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1400">
                <a:solidFill>
                  <a:srgbClr val="7F7F7F"/>
                </a:solidFill>
              </a:rPr>
              <a:t>向量相似匹配到数据库关键词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606800" y="5558686"/>
            <a:ext cx="2400300" cy="800100"/>
          </a:xfrm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 sz="1800">
                <a:solidFill>
                  <a:srgbClr val="7F7F7F"/>
                </a:solidFill>
              </a:rPr>
              <a:t>数据库高频问题</a:t>
            </a:r>
            <a:br>
              <a:rPr lang="en-US" altLang="en-US"/>
            </a:br>
            <a:r>
              <a:rPr lang="zh-CN" altLang="zh-CN" sz="1800">
                <a:solidFill>
                  <a:srgbClr val="7F7F7F"/>
                </a:solidFill>
              </a:rPr>
              <a:t>的快速响应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394066" y="5558686"/>
            <a:ext cx="1441450" cy="800100"/>
          </a:xfrm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 sz="1800">
                <a:solidFill>
                  <a:srgbClr val="7F7F7F"/>
                </a:solidFill>
              </a:rPr>
              <a:t>数据库相似问题的泛化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549318" y="5558686"/>
            <a:ext cx="1346200" cy="800100"/>
          </a:xfrm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 sz="1800" b="1">
                <a:solidFill>
                  <a:srgbClr val="2972F4"/>
                </a:solidFill>
              </a:rPr>
              <a:t>数据库外问题的兜底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10112487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/>
              <a:t>表格生成</a:t>
            </a:r>
          </a:p>
          <a:p>
            <a:pPr lvl="0" algn="ctr"/>
            <a:r>
              <a:rPr lang="zh-CN" altLang="zh-CN"/>
              <a:t>句子</a:t>
            </a:r>
          </a:p>
        </p:txBody>
      </p:sp>
      <p:cxnSp>
        <p:nvCxnSpPr>
          <p:cNvPr id="27" name="直接箭头连接符 26"/>
          <p:cNvCxnSpPr>
            <a:stCxn id="9" idx="2"/>
            <a:endCxn id="5" idx="0"/>
          </p:cNvCxnSpPr>
          <p:nvPr/>
        </p:nvCxnSpPr>
        <p:spPr>
          <a:xfrm>
            <a:off x="9267111" y="2807928"/>
            <a:ext cx="11990" cy="1023859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28" name="连接符: 肘形 27"/>
          <p:cNvCxnSpPr>
            <a:stCxn id="26" idx="2"/>
            <a:endCxn id="5" idx="0"/>
          </p:cNvCxnSpPr>
          <p:nvPr/>
        </p:nvCxnSpPr>
        <p:spPr>
          <a:xfrm rot="5400000">
            <a:off x="9537700" y="2533650"/>
            <a:ext cx="1022350" cy="15684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C000"/>
            </a:solidFill>
            <a:prstDash val="solid"/>
            <a:headEnd w="med" len="med"/>
            <a:tailEnd type="triangle" w="med" len="med"/>
          </a:ln>
        </p:spPr>
      </p:cxnSp>
      <p:sp>
        <p:nvSpPr>
          <p:cNvPr id="29" name="文本框 28"/>
          <p:cNvSpPr txBox="1"/>
          <p:nvPr/>
        </p:nvSpPr>
        <p:spPr>
          <a:xfrm>
            <a:off x="4850784" y="4793695"/>
            <a:ext cx="2070100" cy="361950"/>
          </a:xfrm>
          <a:prstGeom prst="rect">
            <a:avLst/>
          </a:prstGeom>
          <a:ln w="0"/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1400">
                <a:solidFill>
                  <a:srgbClr val="7F7F7F"/>
                </a:solidFill>
              </a:rPr>
              <a:t>抽取到（</a:t>
            </a:r>
            <a:r>
              <a:rPr lang="en-US" altLang="en-US" sz="1400">
                <a:solidFill>
                  <a:srgbClr val="7F7F7F"/>
                </a:solidFill>
              </a:rPr>
              <a:t>type1,type2</a:t>
            </a:r>
            <a:r>
              <a:rPr lang="zh-CN" altLang="zh-CN" sz="1400">
                <a:solidFill>
                  <a:srgbClr val="7F7F7F"/>
                </a:solidFill>
              </a:rPr>
              <a:t>）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06670" y="973445"/>
            <a:ext cx="63944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的文档问答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670" y="973445"/>
            <a:ext cx="36703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3200"/>
              <a:t>团队介绍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2045" y="4361740"/>
            <a:ext cx="2110995" cy="920750"/>
          </a:xfrm>
        </p:spPr>
        <p:txBody>
          <a:bodyPr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zh-CN" sz="2400">
                <a:solidFill>
                  <a:srgbClr val="000000"/>
                </a:solidFill>
              </a:rPr>
              <a:t>冯嘉伦</a:t>
            </a:r>
            <a:r>
              <a:rPr lang="zh-CN" altLang="zh-CN" sz="1800">
                <a:solidFill>
                  <a:srgbClr val="000000"/>
                </a:solidFill>
              </a:rPr>
              <a:t>（队长）</a:t>
            </a:r>
            <a:br>
              <a:rPr lang="en-US" altLang="en-US"/>
            </a:br>
            <a:endParaRPr lang="en-US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31733" t="12654" r="3854"/>
          <a:stretch/>
        </p:blipFill>
        <p:spPr>
          <a:xfrm>
            <a:off x="2341820" y="1690995"/>
            <a:ext cx="2591491" cy="2628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148988" y="1690995"/>
            <a:ext cx="2623751" cy="26286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48542" y="4897940"/>
            <a:ext cx="4318000" cy="1555750"/>
          </a:xfr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zh-CN" sz="1600" b="1">
                <a:solidFill>
                  <a:srgbClr val="2972F4"/>
                </a:solidFill>
              </a:rPr>
              <a:t>腾讯</a:t>
            </a:r>
            <a:r>
              <a:rPr lang="en-US" altLang="en-US" sz="1600">
                <a:solidFill>
                  <a:srgbClr val="000000"/>
                </a:solidFill>
              </a:rPr>
              <a:t>     NLP</a:t>
            </a:r>
            <a:r>
              <a:rPr lang="zh-CN" altLang="zh-CN" sz="1600">
                <a:solidFill>
                  <a:srgbClr val="000000"/>
                </a:solidFill>
              </a:rPr>
              <a:t>算法工程师</a:t>
            </a:r>
          </a:p>
          <a:p>
            <a:pPr lvl="0" algn="ctr">
              <a:lnSpc>
                <a:spcPct val="150000"/>
              </a:lnSpc>
            </a:pPr>
            <a:r>
              <a:rPr lang="zh-CN" altLang="zh-CN" sz="1600">
                <a:solidFill>
                  <a:srgbClr val="000000"/>
                </a:solidFill>
              </a:rPr>
              <a:t>西安电子科技大学
发表</a:t>
            </a:r>
            <a:r>
              <a:rPr lang="en-US" altLang="en-US" sz="1600">
                <a:solidFill>
                  <a:srgbClr val="000000"/>
                </a:solidFill>
              </a:rPr>
              <a:t>SCI</a:t>
            </a:r>
            <a:r>
              <a:rPr lang="zh-CN" altLang="zh-CN" sz="1600">
                <a:solidFill>
                  <a:srgbClr val="000000"/>
                </a:solidFill>
              </a:rPr>
              <a:t>一区论文</a:t>
            </a:r>
            <a:r>
              <a:rPr lang="en-US" altLang="en-US" sz="1600">
                <a:solidFill>
                  <a:srgbClr val="000000"/>
                </a:solidFill>
              </a:rPr>
              <a:t>      </a:t>
            </a:r>
            <a:r>
              <a:rPr lang="zh-CN" altLang="zh-CN" sz="1600">
                <a:solidFill>
                  <a:srgbClr val="000000"/>
                </a:solidFill>
              </a:rPr>
              <a:t>多次获得算法比赛奖项</a:t>
            </a:r>
          </a:p>
          <a:p>
            <a:pPr lvl="0" algn="ctr">
              <a:lnSpc>
                <a:spcPct val="150000"/>
              </a:lnSpc>
            </a:pPr>
            <a:r>
              <a:rPr lang="zh-CN" altLang="zh-CN" sz="1600" b="0" i="0" strike="noStrike" spc="0">
                <a:solidFill>
                  <a:srgbClr val="000000"/>
                </a:solidFill>
                <a:latin typeface="微软雅黑"/>
                <a:ea typeface="微软雅黑"/>
              </a:rPr>
              <a:t>比赛职责：</a:t>
            </a:r>
            <a:r>
              <a:rPr lang="zh-CN" altLang="zh-CN" sz="1600" b="1" i="0" strike="noStrike" spc="0">
                <a:solidFill>
                  <a:srgbClr val="2972F4"/>
                </a:solidFill>
                <a:latin typeface="微软雅黑"/>
                <a:ea typeface="微软雅黑"/>
              </a:rPr>
              <a:t>方案设计，模型预测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53392" y="4319614"/>
            <a:ext cx="2133600" cy="641350"/>
          </a:xfr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zh-CN" sz="2400">
                <a:solidFill>
                  <a:srgbClr val="000000"/>
                </a:solidFill>
              </a:rPr>
              <a:t>林博俊</a:t>
            </a:r>
            <a:r>
              <a:rPr lang="zh-CN" altLang="zh-CN" sz="1800">
                <a:solidFill>
                  <a:srgbClr val="000000"/>
                </a:solidFill>
              </a:rPr>
              <a:t>（队员）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93964" y="4897940"/>
            <a:ext cx="3733800" cy="1181100"/>
          </a:xfr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zh-CN" sz="1600" b="1">
                <a:solidFill>
                  <a:srgbClr val="2972F4"/>
                </a:solidFill>
              </a:rPr>
              <a:t>腾讯</a:t>
            </a:r>
            <a:r>
              <a:rPr lang="en-US" altLang="en-US" sz="1600">
                <a:solidFill>
                  <a:srgbClr val="000000"/>
                </a:solidFill>
              </a:rPr>
              <a:t>     NLP</a:t>
            </a:r>
            <a:r>
              <a:rPr lang="zh-CN" altLang="zh-CN" sz="1600">
                <a:solidFill>
                  <a:srgbClr val="000000"/>
                </a:solidFill>
              </a:rPr>
              <a:t>算法工程师</a:t>
            </a:r>
            <a:br>
              <a:rPr lang="en-US" altLang="en-US"/>
            </a:br>
            <a:r>
              <a:rPr lang="zh-CN" altLang="zh-CN" sz="1600">
                <a:solidFill>
                  <a:srgbClr val="000000"/>
                </a:solidFill>
              </a:rPr>
              <a:t>华南理工大学</a:t>
            </a:r>
          </a:p>
          <a:p>
            <a:pPr lvl="0" algn="ctr">
              <a:lnSpc>
                <a:spcPct val="150000"/>
              </a:lnSpc>
            </a:pPr>
            <a:r>
              <a:rPr lang="zh-CN" altLang="zh-CN" sz="1600" b="0" i="0" strike="noStrike" spc="0">
                <a:solidFill>
                  <a:srgbClr val="000000"/>
                </a:solidFill>
                <a:latin typeface="微软雅黑"/>
                <a:ea typeface="微软雅黑"/>
              </a:rPr>
              <a:t>比赛职责：</a:t>
            </a:r>
            <a:r>
              <a:rPr lang="zh-CN" altLang="zh-CN" sz="1600" b="1" i="0" strike="noStrike" spc="0">
                <a:solidFill>
                  <a:srgbClr val="2972F4"/>
                </a:solidFill>
                <a:latin typeface="微软雅黑"/>
                <a:ea typeface="微软雅黑"/>
              </a:rPr>
              <a:t>数据处理，问题解析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670" y="973445"/>
            <a:ext cx="63944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的文档问答</a:t>
            </a:r>
            <a:r>
              <a:rPr lang="en-US" altLang="en-US" sz="3200"/>
              <a:t>--</a:t>
            </a:r>
            <a:r>
              <a:rPr lang="zh-CN" altLang="zh-CN" sz="3200"/>
              <a:t>框架图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4466" y="2025032"/>
            <a:ext cx="1028396" cy="4445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 sz="1800"/>
              <a:t>财报</a:t>
            </a:r>
            <a:r>
              <a:rPr lang="en-US" altLang="en-US" sz="1800"/>
              <a:t>txt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32625" y="3476382"/>
            <a:ext cx="2609850" cy="4445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/>
              <a:t>表格句子生成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32625" y="2788591"/>
            <a:ext cx="2609850" cy="4445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/>
              <a:t>分级标题抽取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48445" y="2025032"/>
            <a:ext cx="2609850" cy="4445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/>
              <a:t>分块分本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75073" y="1847232"/>
            <a:ext cx="1524954" cy="8001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Langchain
Text Splitter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48445" y="2788591"/>
            <a:ext cx="2609850" cy="4445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/>
              <a:t>分块标题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48445" y="3498607"/>
            <a:ext cx="2609850" cy="4445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/>
              <a:t>生成句子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85850" y="2388541"/>
            <a:ext cx="1420427" cy="40005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600"/>
              <a:t>join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9107" y="4421995"/>
            <a:ext cx="1123518" cy="4445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/>
              <a:t>用户问题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11344" y="4270093"/>
            <a:ext cx="1137101" cy="8001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en-US"/>
              <a:t>LLM</a:t>
            </a:r>
            <a:r>
              <a:rPr lang="zh-CN" altLang="zh-CN"/>
              <a:t>关键词抽取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51059" y="5239054"/>
            <a:ext cx="2204621" cy="40005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600"/>
              <a:t>embedding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095403" y="4535533"/>
            <a:ext cx="1327150" cy="8001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TopN</a:t>
            </a:r>
            <a:r>
              <a:rPr lang="zh-CN" altLang="zh-CN" sz="1800"/>
              <a:t>相关
分块文本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044236" y="3880329"/>
            <a:ext cx="1530350" cy="4445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ES</a:t>
            </a:r>
            <a:r>
              <a:rPr lang="zh-CN" altLang="zh-CN" sz="1800"/>
              <a:t>召回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0046" y="5981487"/>
            <a:ext cx="1309982" cy="4445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ChatGLM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64466" y="5981487"/>
            <a:ext cx="775609" cy="4445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/>
              <a:t>答案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864466" y="1982238"/>
            <a:ext cx="935230" cy="542134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2441948" y="1870194"/>
            <a:ext cx="1391204" cy="754176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2441948" y="2739774"/>
            <a:ext cx="1391204" cy="54213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2441948" y="3429064"/>
            <a:ext cx="1391204" cy="54213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4482892" y="1982238"/>
            <a:ext cx="1140956" cy="542134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482892" y="2739774"/>
            <a:ext cx="1140956" cy="542134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482892" y="3429064"/>
            <a:ext cx="1140956" cy="542134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cxnSp>
        <p:nvCxnSpPr>
          <p:cNvPr id="26" name="直接箭头连接符 25"/>
          <p:cNvCxnSpPr>
            <a:stCxn id="4" idx="1"/>
            <a:endCxn id="8" idx="0"/>
          </p:cNvCxnSpPr>
          <p:nvPr/>
        </p:nvCxnSpPr>
        <p:spPr>
          <a:xfrm>
            <a:off x="1892862" y="2247282"/>
            <a:ext cx="482211" cy="0"/>
          </a:xfrm>
          <a:prstGeom prst="straightConnector1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cxnSp>
        <p:nvCxnSpPr>
          <p:cNvPr id="27" name="直接箭头连接符 26"/>
          <p:cNvCxnSpPr/>
          <p:nvPr/>
        </p:nvCxnSpPr>
        <p:spPr>
          <a:xfrm>
            <a:off x="3900027" y="2247282"/>
            <a:ext cx="482211" cy="0"/>
          </a:xfrm>
          <a:prstGeom prst="straightConnector1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cxnSp>
        <p:nvCxnSpPr>
          <p:cNvPr id="28" name="连接符: 肘形 27"/>
          <p:cNvCxnSpPr>
            <a:stCxn id="4" idx="1"/>
            <a:endCxn id="21" idx="1"/>
          </p:cNvCxnSpPr>
          <p:nvPr/>
        </p:nvCxnSpPr>
        <p:spPr>
          <a:xfrm>
            <a:off x="1892300" y="2247900"/>
            <a:ext cx="552450" cy="762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cxnSp>
        <p:nvCxnSpPr>
          <p:cNvPr id="29" name="连接符: 肘形 28"/>
          <p:cNvCxnSpPr>
            <a:endCxn id="22" idx="1"/>
          </p:cNvCxnSpPr>
          <p:nvPr/>
        </p:nvCxnSpPr>
        <p:spPr>
          <a:xfrm rot="5400000" flipV="1">
            <a:off x="1562100" y="2819400"/>
            <a:ext cx="1479550" cy="285750"/>
          </a:xfrm>
          <a:prstGeom prst="bentConnector2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cxnSp>
        <p:nvCxnSpPr>
          <p:cNvPr id="30" name="直接箭头连接符 29"/>
          <p:cNvCxnSpPr/>
          <p:nvPr/>
        </p:nvCxnSpPr>
        <p:spPr>
          <a:xfrm>
            <a:off x="3900027" y="3010841"/>
            <a:ext cx="482211" cy="0"/>
          </a:xfrm>
          <a:prstGeom prst="straightConnector1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cxnSp>
        <p:nvCxnSpPr>
          <p:cNvPr id="31" name="直接箭头连接符 30"/>
          <p:cNvCxnSpPr/>
          <p:nvPr/>
        </p:nvCxnSpPr>
        <p:spPr>
          <a:xfrm>
            <a:off x="3900027" y="3698632"/>
            <a:ext cx="482211" cy="0"/>
          </a:xfrm>
          <a:prstGeom prst="straightConnector1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sp>
        <p:nvSpPr>
          <p:cNvPr id="32" name="矩形: 圆角 31"/>
          <p:cNvSpPr/>
          <p:nvPr/>
        </p:nvSpPr>
        <p:spPr>
          <a:xfrm>
            <a:off x="7259148" y="1604078"/>
            <a:ext cx="1162180" cy="493317"/>
          </a:xfrm>
          <a:prstGeom prst="roundRect">
            <a:avLst/>
          </a:prstGeom>
          <a:noFill/>
          <a:ln w="12700">
            <a:solidFill>
              <a:srgbClr val="D8D8D8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243176" y="1652895"/>
            <a:ext cx="1246769" cy="4445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M3E</a:t>
            </a:r>
            <a:r>
              <a:rPr lang="zh-CN" altLang="zh-CN" sz="1800"/>
              <a:t>模型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7313380" y="2577447"/>
            <a:ext cx="1109536" cy="542134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93008" y="2626264"/>
            <a:ext cx="1358900" cy="444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ES</a:t>
            </a:r>
            <a:r>
              <a:rPr lang="zh-CN" altLang="zh-CN" sz="1800"/>
              <a:t>存储</a:t>
            </a:r>
          </a:p>
        </p:txBody>
      </p:sp>
      <p:cxnSp>
        <p:nvCxnSpPr>
          <p:cNvPr id="36" name="连接符: 肘形 35"/>
          <p:cNvCxnSpPr>
            <a:stCxn id="23" idx="3"/>
            <a:endCxn id="35" idx="0"/>
          </p:cNvCxnSpPr>
          <p:nvPr/>
        </p:nvCxnSpPr>
        <p:spPr>
          <a:xfrm>
            <a:off x="5626100" y="2254250"/>
            <a:ext cx="1568450" cy="5969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cxnSp>
        <p:nvCxnSpPr>
          <p:cNvPr id="37" name="连接符: 肘形 36"/>
          <p:cNvCxnSpPr>
            <a:stCxn id="24" idx="3"/>
            <a:endCxn id="35" idx="0"/>
          </p:cNvCxnSpPr>
          <p:nvPr/>
        </p:nvCxnSpPr>
        <p:spPr>
          <a:xfrm flipV="1">
            <a:off x="5626100" y="2851150"/>
            <a:ext cx="1568450" cy="1587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cxnSp>
        <p:nvCxnSpPr>
          <p:cNvPr id="38" name="连接符: 肘形 37"/>
          <p:cNvCxnSpPr>
            <a:stCxn id="25" idx="3"/>
            <a:endCxn id="35" idx="0"/>
          </p:cNvCxnSpPr>
          <p:nvPr/>
        </p:nvCxnSpPr>
        <p:spPr>
          <a:xfrm flipV="1">
            <a:off x="5626100" y="2851150"/>
            <a:ext cx="1568450" cy="850900"/>
          </a:xfrm>
          <a:prstGeom prst="bentConnector3">
            <a:avLst>
              <a:gd name="adj1" fmla="val 67750"/>
            </a:avLst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cxnSp>
        <p:nvCxnSpPr>
          <p:cNvPr id="39" name="连接符: 肘形 38"/>
          <p:cNvCxnSpPr>
            <a:endCxn id="33" idx="0"/>
          </p:cNvCxnSpPr>
          <p:nvPr/>
        </p:nvCxnSpPr>
        <p:spPr>
          <a:xfrm rot="5400000" flipH="1" flipV="1">
            <a:off x="6559550" y="2152650"/>
            <a:ext cx="965200" cy="406400"/>
          </a:xfrm>
          <a:prstGeom prst="bentConnector2">
            <a:avLst/>
          </a:prstGeom>
          <a:noFill/>
          <a:ln w="25400">
            <a:solidFill>
              <a:srgbClr val="D8D8D8"/>
            </a:solidFill>
            <a:prstDash val="solid"/>
            <a:headEnd/>
            <a:tailEnd type="triangle"/>
          </a:ln>
        </p:spPr>
      </p:cxnSp>
      <p:cxnSp>
        <p:nvCxnSpPr>
          <p:cNvPr id="40" name="直接箭头连接符 39"/>
          <p:cNvCxnSpPr>
            <a:stCxn id="33" idx="3"/>
            <a:endCxn id="34" idx="0"/>
          </p:cNvCxnSpPr>
          <p:nvPr/>
        </p:nvCxnSpPr>
        <p:spPr>
          <a:xfrm>
            <a:off x="7866561" y="2097395"/>
            <a:ext cx="1588" cy="480052"/>
          </a:xfrm>
          <a:prstGeom prst="straightConnector1">
            <a:avLst/>
          </a:prstGeom>
          <a:noFill/>
          <a:ln w="25400">
            <a:solidFill>
              <a:srgbClr val="D8D8D8"/>
            </a:solidFill>
            <a:prstDash val="solid"/>
            <a:headEnd/>
            <a:tailEnd type="triangle"/>
          </a:ln>
        </p:spPr>
      </p:cxnSp>
      <p:sp>
        <p:nvSpPr>
          <p:cNvPr id="41" name="文本框 40"/>
          <p:cNvSpPr txBox="1"/>
          <p:nvPr/>
        </p:nvSpPr>
        <p:spPr>
          <a:xfrm>
            <a:off x="7756946" y="2069482"/>
            <a:ext cx="1422400" cy="40005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600"/>
              <a:t>embedding</a:t>
            </a:r>
          </a:p>
        </p:txBody>
      </p:sp>
      <p:sp>
        <p:nvSpPr>
          <p:cNvPr id="42" name="矩形: 圆角 41"/>
          <p:cNvSpPr/>
          <p:nvPr/>
        </p:nvSpPr>
        <p:spPr>
          <a:xfrm>
            <a:off x="709107" y="4350953"/>
            <a:ext cx="1123518" cy="589523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2441948" y="4268624"/>
            <a:ext cx="1391204" cy="8001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4482892" y="4350953"/>
            <a:ext cx="1123518" cy="589523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21564" y="4421995"/>
            <a:ext cx="1143000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/>
              <a:t>关键词</a:t>
            </a:r>
          </a:p>
        </p:txBody>
      </p:sp>
      <p:cxnSp>
        <p:nvCxnSpPr>
          <p:cNvPr id="46" name="直接箭头连接符 45"/>
          <p:cNvCxnSpPr>
            <a:endCxn id="43" idx="1"/>
          </p:cNvCxnSpPr>
          <p:nvPr/>
        </p:nvCxnSpPr>
        <p:spPr>
          <a:xfrm flipV="1">
            <a:off x="1892300" y="4668674"/>
            <a:ext cx="549648" cy="3538"/>
          </a:xfrm>
          <a:prstGeom prst="straightConnector1">
            <a:avLst/>
          </a:prstGeom>
          <a:noFill/>
          <a:ln w="25400">
            <a:solidFill>
              <a:srgbClr val="F5C400"/>
            </a:solidFill>
            <a:prstDash val="solid"/>
            <a:headEnd/>
            <a:tailEnd type="triangle"/>
          </a:ln>
        </p:spPr>
      </p:cxnSp>
      <p:cxnSp>
        <p:nvCxnSpPr>
          <p:cNvPr id="47" name="直接箭头连接符 46"/>
          <p:cNvCxnSpPr/>
          <p:nvPr/>
        </p:nvCxnSpPr>
        <p:spPr>
          <a:xfrm flipV="1">
            <a:off x="3900027" y="4642176"/>
            <a:ext cx="549648" cy="3538"/>
          </a:xfrm>
          <a:prstGeom prst="straightConnector1">
            <a:avLst/>
          </a:prstGeom>
          <a:noFill/>
          <a:ln w="25400">
            <a:solidFill>
              <a:srgbClr val="F5C400"/>
            </a:solidFill>
            <a:prstDash val="solid"/>
            <a:headEnd/>
            <a:tailEnd type="triangle"/>
          </a:ln>
        </p:spPr>
      </p:cxnSp>
      <p:sp>
        <p:nvSpPr>
          <p:cNvPr id="48" name="矩形: 圆角 47"/>
          <p:cNvSpPr/>
          <p:nvPr/>
        </p:nvSpPr>
        <p:spPr>
          <a:xfrm>
            <a:off x="4482892" y="5150667"/>
            <a:ext cx="1123518" cy="589523"/>
          </a:xfrm>
          <a:prstGeom prst="roundRect">
            <a:avLst/>
          </a:prstGeom>
          <a:noFill/>
          <a:ln w="12700">
            <a:solidFill>
              <a:srgbClr val="D8D8D8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cxnSp>
        <p:nvCxnSpPr>
          <p:cNvPr id="49" name="连接符: 肘形 48"/>
          <p:cNvCxnSpPr>
            <a:stCxn id="42" idx="2"/>
            <a:endCxn id="48" idx="1"/>
          </p:cNvCxnSpPr>
          <p:nvPr/>
        </p:nvCxnSpPr>
        <p:spPr>
          <a:xfrm rot="5400000" flipV="1">
            <a:off x="2622550" y="3587750"/>
            <a:ext cx="508000" cy="3213100"/>
          </a:xfrm>
          <a:prstGeom prst="bentConnector2">
            <a:avLst/>
          </a:prstGeom>
          <a:noFill/>
          <a:ln w="25400">
            <a:solidFill>
              <a:srgbClr val="D8D8D8"/>
            </a:solidFill>
            <a:prstDash val="solid"/>
            <a:headEnd/>
            <a:tailEnd type="triangle"/>
          </a:ln>
        </p:spPr>
      </p:cxnSp>
      <p:sp>
        <p:nvSpPr>
          <p:cNvPr id="50" name="矩形: 圆角 49"/>
          <p:cNvSpPr/>
          <p:nvPr/>
        </p:nvSpPr>
        <p:spPr>
          <a:xfrm>
            <a:off x="6381750" y="3880329"/>
            <a:ext cx="2991965" cy="1779001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525402" y="4669757"/>
            <a:ext cx="1248599" cy="400050"/>
          </a:xfrm>
          <a:ln w="0"/>
        </p:spPr>
        <p:txBody>
          <a:bodyPr wrap="square">
            <a:spAutoFit/>
          </a:bodyPr>
          <a:lstStyle/>
          <a:p>
            <a:pPr lvl="0" algn="ctr"/>
            <a:r>
              <a:rPr lang="en-US" altLang="en-US" sz="1600" dirty="0"/>
              <a:t>match</a:t>
            </a:r>
            <a:r>
              <a:rPr lang="zh-CN" altLang="zh-CN" sz="1600" dirty="0"/>
              <a:t>召回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564797" y="5142610"/>
            <a:ext cx="1164256" cy="40005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向量召回</a:t>
            </a:r>
          </a:p>
        </p:txBody>
      </p:sp>
      <p:sp>
        <p:nvSpPr>
          <p:cNvPr id="53" name="矩形: 圆角 52"/>
          <p:cNvSpPr/>
          <p:nvPr/>
        </p:nvSpPr>
        <p:spPr>
          <a:xfrm>
            <a:off x="10117203" y="4554583"/>
            <a:ext cx="1304842" cy="800100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2670578" y="5899302"/>
            <a:ext cx="1162575" cy="598757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cxnSp>
        <p:nvCxnSpPr>
          <p:cNvPr id="55" name="连接符: 肘形 54"/>
          <p:cNvCxnSpPr/>
          <p:nvPr/>
        </p:nvCxnSpPr>
        <p:spPr>
          <a:xfrm flipV="1">
            <a:off x="5794652" y="4967946"/>
            <a:ext cx="588371" cy="491748"/>
          </a:xfrm>
          <a:prstGeom prst="bentConnector3">
            <a:avLst>
              <a:gd name="adj1" fmla="val 47969"/>
            </a:avLst>
          </a:prstGeom>
          <a:noFill/>
          <a:ln w="25400">
            <a:solidFill>
              <a:srgbClr val="D8D8D8"/>
            </a:solidFill>
            <a:prstDash val="solid"/>
            <a:headEnd/>
            <a:tailEnd type="triangle"/>
          </a:ln>
        </p:spPr>
      </p:cxnSp>
      <p:cxnSp>
        <p:nvCxnSpPr>
          <p:cNvPr id="56" name="连接符: 肘形 55"/>
          <p:cNvCxnSpPr>
            <a:stCxn id="45" idx="1"/>
            <a:endCxn id="50" idx="1"/>
          </p:cNvCxnSpPr>
          <p:nvPr/>
        </p:nvCxnSpPr>
        <p:spPr>
          <a:xfrm>
            <a:off x="5765800" y="4648200"/>
            <a:ext cx="615950" cy="1206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sp>
        <p:nvSpPr>
          <p:cNvPr id="57" name="矩形: 圆角 56"/>
          <p:cNvSpPr/>
          <p:nvPr/>
        </p:nvSpPr>
        <p:spPr>
          <a:xfrm>
            <a:off x="676177" y="5902187"/>
            <a:ext cx="1123518" cy="589523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24948" y="5981487"/>
            <a:ext cx="2325465" cy="4445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PromptTemplate</a:t>
            </a:r>
          </a:p>
        </p:txBody>
      </p:sp>
      <p:sp>
        <p:nvSpPr>
          <p:cNvPr id="59" name="矩形: 圆角 58"/>
          <p:cNvSpPr/>
          <p:nvPr/>
        </p:nvSpPr>
        <p:spPr>
          <a:xfrm>
            <a:off x="6255942" y="5904358"/>
            <a:ext cx="1863475" cy="598757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82892" y="5981487"/>
            <a:ext cx="1173087" cy="4445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prompt</a:t>
            </a:r>
          </a:p>
        </p:txBody>
      </p:sp>
      <p:sp>
        <p:nvSpPr>
          <p:cNvPr id="61" name="矩形: 圆角 60"/>
          <p:cNvSpPr/>
          <p:nvPr/>
        </p:nvSpPr>
        <p:spPr>
          <a:xfrm>
            <a:off x="4502582" y="5907681"/>
            <a:ext cx="1123518" cy="589523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cxnSp>
        <p:nvCxnSpPr>
          <p:cNvPr id="62" name="连接符: 肘形 61"/>
          <p:cNvCxnSpPr>
            <a:stCxn id="53" idx="2"/>
            <a:endCxn id="59" idx="3"/>
          </p:cNvCxnSpPr>
          <p:nvPr/>
        </p:nvCxnSpPr>
        <p:spPr>
          <a:xfrm rot="5400000">
            <a:off x="9020175" y="4454525"/>
            <a:ext cx="850900" cy="2647950"/>
          </a:xfrm>
          <a:prstGeom prst="bentConnector2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cxnSp>
        <p:nvCxnSpPr>
          <p:cNvPr id="63" name="直接箭头连接符 62"/>
          <p:cNvCxnSpPr>
            <a:endCxn id="53" idx="1"/>
          </p:cNvCxnSpPr>
          <p:nvPr/>
        </p:nvCxnSpPr>
        <p:spPr>
          <a:xfrm>
            <a:off x="9406453" y="4954633"/>
            <a:ext cx="710750" cy="3077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cxnSp>
        <p:nvCxnSpPr>
          <p:cNvPr id="64" name="直接箭头连接符 63"/>
          <p:cNvCxnSpPr>
            <a:stCxn id="59" idx="1"/>
            <a:endCxn id="61" idx="3"/>
          </p:cNvCxnSpPr>
          <p:nvPr/>
        </p:nvCxnSpPr>
        <p:spPr>
          <a:xfrm flipH="1" flipV="1">
            <a:off x="5626100" y="6202442"/>
            <a:ext cx="629843" cy="1294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cxnSp>
        <p:nvCxnSpPr>
          <p:cNvPr id="65" name="直接箭头连接符 64"/>
          <p:cNvCxnSpPr>
            <a:endCxn id="54" idx="3"/>
          </p:cNvCxnSpPr>
          <p:nvPr/>
        </p:nvCxnSpPr>
        <p:spPr>
          <a:xfrm flipH="1" flipV="1">
            <a:off x="3833152" y="6198681"/>
            <a:ext cx="647248" cy="2193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cxnSp>
        <p:nvCxnSpPr>
          <p:cNvPr id="66" name="直接箭头连接符 65"/>
          <p:cNvCxnSpPr>
            <a:stCxn id="54" idx="1"/>
            <a:endCxn id="57" idx="3"/>
          </p:cNvCxnSpPr>
          <p:nvPr/>
        </p:nvCxnSpPr>
        <p:spPr>
          <a:xfrm flipH="1" flipV="1">
            <a:off x="1799696" y="6196948"/>
            <a:ext cx="870882" cy="1733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sp>
        <p:nvSpPr>
          <p:cNvPr id="67" name="文本框 66"/>
          <p:cNvSpPr txBox="1"/>
          <p:nvPr/>
        </p:nvSpPr>
        <p:spPr>
          <a:xfrm>
            <a:off x="4087858" y="4242126"/>
            <a:ext cx="6096000" cy="40005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匹配方法</a:t>
            </a:r>
          </a:p>
        </p:txBody>
      </p:sp>
      <p:sp>
        <p:nvSpPr>
          <p:cNvPr id="68" name="矩形: 圆角 67"/>
          <p:cNvSpPr/>
          <p:nvPr/>
        </p:nvSpPr>
        <p:spPr>
          <a:xfrm>
            <a:off x="6492556" y="4270093"/>
            <a:ext cx="1320839" cy="1369010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endParaRPr/>
          </a:p>
        </p:txBody>
      </p:sp>
      <p:sp>
        <p:nvSpPr>
          <p:cNvPr id="69" name="文本框 68"/>
          <p:cNvSpPr txBox="1"/>
          <p:nvPr/>
        </p:nvSpPr>
        <p:spPr>
          <a:xfrm>
            <a:off x="8012916" y="4669757"/>
            <a:ext cx="1168400" cy="40640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分块文本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8012916" y="5142610"/>
            <a:ext cx="1168400" cy="40005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分块标题</a:t>
            </a:r>
          </a:p>
        </p:txBody>
      </p:sp>
      <p:sp>
        <p:nvSpPr>
          <p:cNvPr id="71" name="矩形: 圆角 70"/>
          <p:cNvSpPr/>
          <p:nvPr/>
        </p:nvSpPr>
        <p:spPr>
          <a:xfrm>
            <a:off x="7940675" y="4270093"/>
            <a:ext cx="1320839" cy="1369010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endParaRPr/>
          </a:p>
        </p:txBody>
      </p:sp>
      <p:sp>
        <p:nvSpPr>
          <p:cNvPr id="72" name="文本框 71"/>
          <p:cNvSpPr txBox="1"/>
          <p:nvPr/>
        </p:nvSpPr>
        <p:spPr>
          <a:xfrm>
            <a:off x="7940675" y="4248150"/>
            <a:ext cx="1242503" cy="40005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匹配字段</a:t>
            </a:r>
          </a:p>
        </p:txBody>
      </p:sp>
      <p:cxnSp>
        <p:nvCxnSpPr>
          <p:cNvPr id="73" name="直接箭头连接符 72"/>
          <p:cNvCxnSpPr>
            <a:stCxn id="34" idx="2"/>
            <a:endCxn id="50" idx="0"/>
          </p:cNvCxnSpPr>
          <p:nvPr/>
        </p:nvCxnSpPr>
        <p:spPr>
          <a:xfrm>
            <a:off x="7868149" y="3119582"/>
            <a:ext cx="9584" cy="760747"/>
          </a:xfrm>
          <a:prstGeom prst="straightConnector1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sp>
        <p:nvSpPr>
          <p:cNvPr id="74" name="矩形 73"/>
          <p:cNvSpPr/>
          <p:nvPr/>
        </p:nvSpPr>
        <p:spPr>
          <a:xfrm>
            <a:off x="6607608" y="4708370"/>
            <a:ext cx="1121445" cy="367787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矩形 74"/>
          <p:cNvSpPr/>
          <p:nvPr/>
        </p:nvSpPr>
        <p:spPr>
          <a:xfrm>
            <a:off x="6607608" y="5158742"/>
            <a:ext cx="1121445" cy="367787"/>
          </a:xfrm>
          <a:prstGeom prst="rect">
            <a:avLst/>
          </a:prstGeom>
          <a:noFill/>
          <a:ln w="12700">
            <a:solidFill>
              <a:srgbClr val="A5A5A5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矩形 75"/>
          <p:cNvSpPr/>
          <p:nvPr/>
        </p:nvSpPr>
        <p:spPr>
          <a:xfrm>
            <a:off x="8057900" y="4708525"/>
            <a:ext cx="1121445" cy="367787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矩形 76"/>
          <p:cNvSpPr/>
          <p:nvPr/>
        </p:nvSpPr>
        <p:spPr>
          <a:xfrm>
            <a:off x="8057900" y="5174873"/>
            <a:ext cx="1121445" cy="367787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670" y="973445"/>
            <a:ext cx="85344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的文档问答</a:t>
            </a:r>
            <a:r>
              <a:rPr lang="en-US" altLang="en-US" sz="3200"/>
              <a:t>--</a:t>
            </a:r>
            <a:r>
              <a:rPr lang="zh-CN" altLang="zh-CN" sz="3200"/>
              <a:t>表格生成句子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83871" y="1798114"/>
            <a:ext cx="5664200" cy="3911600"/>
          </a:xfrm>
          <a:prstGeom prst="rect">
            <a:avLst/>
          </a:prstGeom>
        </p:spPr>
      </p:pic>
      <p:sp>
        <p:nvSpPr>
          <p:cNvPr id="5" name="箭头: 上 4"/>
          <p:cNvSpPr/>
          <p:nvPr/>
        </p:nvSpPr>
        <p:spPr>
          <a:xfrm rot="19560000">
            <a:off x="2694534" y="1933436"/>
            <a:ext cx="169277" cy="1447788"/>
          </a:xfrm>
          <a:prstGeom prst="upArrow">
            <a:avLst>
              <a:gd name="adj1" fmla="val 56808"/>
              <a:gd name="adj2" fmla="val 50000"/>
            </a:avLst>
          </a:prstGeom>
          <a:solidFill>
            <a:srgbClr val="FFFF00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箭头: 上 5"/>
          <p:cNvSpPr/>
          <p:nvPr/>
        </p:nvSpPr>
        <p:spPr>
          <a:xfrm rot="16200000">
            <a:off x="2418184" y="3229404"/>
            <a:ext cx="135145" cy="264174"/>
          </a:xfrm>
          <a:prstGeom prst="upArrow">
            <a:avLst>
              <a:gd name="adj1" fmla="val 56808"/>
              <a:gd name="adj2" fmla="val 50000"/>
            </a:avLst>
          </a:prstGeom>
          <a:solidFill>
            <a:srgbClr val="FFFF00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矩形 6"/>
          <p:cNvSpPr/>
          <p:nvPr/>
        </p:nvSpPr>
        <p:spPr>
          <a:xfrm>
            <a:off x="2612050" y="3229404"/>
            <a:ext cx="1485320" cy="220477"/>
          </a:xfrm>
          <a:prstGeom prst="rect">
            <a:avLst/>
          </a:prstGeom>
          <a:noFill/>
          <a:ln w="25400">
            <a:solidFill>
              <a:srgbClr val="FFFF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箭头: 上 7"/>
          <p:cNvSpPr/>
          <p:nvPr/>
        </p:nvSpPr>
        <p:spPr>
          <a:xfrm rot="19560000">
            <a:off x="4149360" y="1870571"/>
            <a:ext cx="118207" cy="1846976"/>
          </a:xfrm>
          <a:prstGeom prst="upArrow">
            <a:avLst>
              <a:gd name="adj1" fmla="val 56808"/>
              <a:gd name="adj2" fmla="val 50000"/>
            </a:avLst>
          </a:prstGeom>
          <a:solidFill>
            <a:srgbClr val="00B050"/>
          </a:solidFill>
          <a:ln w="9525">
            <a:solidFill>
              <a:srgbClr val="00B05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箭头: 上 8"/>
          <p:cNvSpPr/>
          <p:nvPr/>
        </p:nvSpPr>
        <p:spPr>
          <a:xfrm rot="16200000">
            <a:off x="3284018" y="2724148"/>
            <a:ext cx="89421" cy="1903075"/>
          </a:xfrm>
          <a:prstGeom prst="upArrow">
            <a:avLst>
              <a:gd name="adj1" fmla="val 56808"/>
              <a:gd name="adj2" fmla="val 50000"/>
            </a:avLst>
          </a:prstGeom>
          <a:solidFill>
            <a:srgbClr val="00B050"/>
          </a:solidFill>
          <a:ln w="9525">
            <a:solidFill>
              <a:srgbClr val="00B05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矩形 9"/>
          <p:cNvSpPr/>
          <p:nvPr/>
        </p:nvSpPr>
        <p:spPr>
          <a:xfrm>
            <a:off x="4361531" y="3533436"/>
            <a:ext cx="1654596" cy="220477"/>
          </a:xfrm>
          <a:prstGeom prst="rect">
            <a:avLst/>
          </a:prstGeom>
          <a:noFill/>
          <a:ln w="9525">
            <a:solidFill>
              <a:srgbClr val="00B05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箭头: 右 10"/>
          <p:cNvSpPr/>
          <p:nvPr/>
        </p:nvSpPr>
        <p:spPr>
          <a:xfrm>
            <a:off x="6446345" y="3381224"/>
            <a:ext cx="879047" cy="471373"/>
          </a:xfrm>
          <a:prstGeom prst="rightArrow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6248071" y="2355300"/>
            <a:ext cx="1377950" cy="1035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600" dirty="0"/>
              <a:t>通过找到左、上表头生成句子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472158" y="1690995"/>
            <a:ext cx="4229100" cy="4051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76258" y="5806809"/>
            <a:ext cx="10591800" cy="800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dirty="0"/>
              <a:t>优点：</a:t>
            </a:r>
            <a:r>
              <a:rPr lang="en-US" altLang="en-US" dirty="0"/>
              <a:t>	</a:t>
            </a:r>
            <a:r>
              <a:rPr lang="en-US" altLang="en-US" sz="1800" b="1" i="1" strike="noStrike" spc="0" dirty="0">
                <a:solidFill>
                  <a:srgbClr val="002060"/>
                </a:solidFill>
                <a:latin typeface="微软雅黑"/>
                <a:ea typeface="微软雅黑"/>
              </a:rPr>
              <a:t>1</a:t>
            </a:r>
            <a:r>
              <a:rPr lang="zh-CN" altLang="zh-CN" sz="1800" b="1" i="1" strike="noStrike" spc="0" dirty="0">
                <a:solidFill>
                  <a:srgbClr val="002060"/>
                </a:solidFill>
                <a:latin typeface="微软雅黑"/>
                <a:ea typeface="微软雅黑"/>
              </a:rPr>
              <a:t>、</a:t>
            </a:r>
            <a:r>
              <a:rPr lang="zh-CN" altLang="zh-CN" sz="1800" b="1" i="1" strike="noStrike" spc="0" dirty="0">
                <a:solidFill>
                  <a:srgbClr val="0000FF"/>
                </a:solidFill>
                <a:latin typeface="微软雅黑"/>
                <a:ea typeface="微软雅黑"/>
              </a:rPr>
              <a:t>解决表格数据难召回</a:t>
            </a:r>
            <a:r>
              <a:rPr lang="zh-CN" altLang="zh-CN" sz="1800" b="1" i="1" strike="noStrike" spc="0" dirty="0">
                <a:solidFill>
                  <a:srgbClr val="002060"/>
                </a:solidFill>
                <a:latin typeface="微软雅黑"/>
                <a:ea typeface="微软雅黑"/>
              </a:rPr>
              <a:t>以及</a:t>
            </a:r>
            <a:r>
              <a:rPr lang="en-US" altLang="en-US" sz="1800" b="1" i="1" strike="noStrike" spc="0" dirty="0">
                <a:solidFill>
                  <a:srgbClr val="0000FF"/>
                </a:solidFill>
                <a:latin typeface="微软雅黑"/>
                <a:ea typeface="微软雅黑"/>
              </a:rPr>
              <a:t>LLM</a:t>
            </a:r>
            <a:r>
              <a:rPr lang="zh-CN" altLang="zh-CN" sz="1800" b="1" i="1" strike="noStrike" spc="0" dirty="0">
                <a:solidFill>
                  <a:srgbClr val="0000FF"/>
                </a:solidFill>
                <a:latin typeface="微软雅黑"/>
                <a:ea typeface="微软雅黑"/>
              </a:rPr>
              <a:t>理解表格困难</a:t>
            </a:r>
            <a:r>
              <a:rPr lang="zh-CN" altLang="zh-CN" sz="1800" b="1" i="1" strike="noStrike" spc="0" dirty="0">
                <a:solidFill>
                  <a:srgbClr val="002060"/>
                </a:solidFill>
                <a:latin typeface="微软雅黑"/>
                <a:ea typeface="微软雅黑"/>
              </a:rPr>
              <a:t>的问题</a:t>
            </a:r>
            <a:r>
              <a:rPr lang="zh-CN" altLang="zh-CN" sz="1800" b="1" i="1" strike="noStrike" spc="0" dirty="0">
                <a:solidFill>
                  <a:srgbClr val="0000FF"/>
                </a:solidFill>
                <a:latin typeface="微软雅黑"/>
                <a:ea typeface="微软雅黑"/>
              </a:rPr>
              <a:t>；</a:t>
            </a:r>
            <a:r>
              <a:rPr lang="en-US" altLang="en-US" sz="1800" b="1" i="1" strike="noStrike" spc="0" dirty="0">
                <a:solidFill>
                  <a:srgbClr val="0000FF"/>
                </a:solidFill>
                <a:latin typeface="微软雅黑"/>
                <a:ea typeface="微软雅黑"/>
              </a:rPr>
              <a:t>    
	</a:t>
            </a:r>
            <a:r>
              <a:rPr lang="en-US" altLang="en-US" sz="1800" b="1" i="1" strike="noStrike" spc="0" dirty="0">
                <a:solidFill>
                  <a:srgbClr val="002060"/>
                </a:solidFill>
                <a:latin typeface="微软雅黑"/>
                <a:ea typeface="微软雅黑"/>
              </a:rPr>
              <a:t>2</a:t>
            </a:r>
            <a:r>
              <a:rPr lang="zh-CN" altLang="zh-CN" sz="1800" b="1" i="1" strike="noStrike" spc="0" dirty="0">
                <a:solidFill>
                  <a:srgbClr val="002060"/>
                </a:solidFill>
                <a:latin typeface="微软雅黑"/>
                <a:ea typeface="微软雅黑"/>
              </a:rPr>
              <a:t>、可</a:t>
            </a:r>
            <a:r>
              <a:rPr lang="zh-CN" altLang="zh-CN" sz="1800" b="1" i="1" strike="noStrike" spc="0" dirty="0">
                <a:solidFill>
                  <a:srgbClr val="0000FF"/>
                </a:solidFill>
                <a:latin typeface="微软雅黑"/>
                <a:ea typeface="微软雅黑"/>
              </a:rPr>
              <a:t>兜底回答数据库没有抽取的表格字段</a:t>
            </a:r>
            <a:r>
              <a:rPr lang="zh-CN" altLang="zh-CN" sz="1800" b="1" i="1" strike="noStrike" spc="0" dirty="0">
                <a:solidFill>
                  <a:srgbClr val="002060"/>
                </a:solidFill>
                <a:latin typeface="微软雅黑"/>
                <a:ea typeface="微软雅黑"/>
              </a:rPr>
              <a:t>信息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670" y="671281"/>
            <a:ext cx="85344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 dirty="0"/>
              <a:t>基于</a:t>
            </a:r>
            <a:r>
              <a:rPr lang="en-US" altLang="en-US" sz="3200" dirty="0"/>
              <a:t>LLM</a:t>
            </a:r>
            <a:r>
              <a:rPr lang="zh-CN" altLang="zh-CN" sz="3200" dirty="0"/>
              <a:t>的文档问答</a:t>
            </a:r>
            <a:r>
              <a:rPr lang="en-US" altLang="en-US" sz="3200" dirty="0"/>
              <a:t>--</a:t>
            </a:r>
            <a:r>
              <a:rPr lang="zh-CN" altLang="zh-CN" sz="3200" dirty="0"/>
              <a:t>基本数值问题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759270" y="1440475"/>
            <a:ext cx="7032946" cy="5089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03162" y="1505618"/>
            <a:ext cx="6924998" cy="4519730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文本框 5"/>
          <p:cNvSpPr txBox="1"/>
          <p:nvPr/>
        </p:nvSpPr>
        <p:spPr>
          <a:xfrm>
            <a:off x="9417941" y="3261192"/>
            <a:ext cx="1231900" cy="8064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FFFF00"/>
                </a:solidFill>
              </a:rPr>
              <a:t>召回文本</a:t>
            </a:r>
            <a:r>
              <a:rPr lang="en-US" altLang="en-US">
                <a:solidFill>
                  <a:srgbClr val="FFFF00"/>
                </a:solidFill>
              </a:rPr>
              <a:t>+prompt</a:t>
            </a:r>
          </a:p>
        </p:txBody>
      </p:sp>
      <p:sp>
        <p:nvSpPr>
          <p:cNvPr id="7" name="矩形 6"/>
          <p:cNvSpPr/>
          <p:nvPr/>
        </p:nvSpPr>
        <p:spPr>
          <a:xfrm>
            <a:off x="3759270" y="1592356"/>
            <a:ext cx="3411713" cy="22290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8" name="直接箭头连接符 7"/>
          <p:cNvCxnSpPr/>
          <p:nvPr/>
        </p:nvCxnSpPr>
        <p:spPr>
          <a:xfrm>
            <a:off x="7170952" y="1815171"/>
            <a:ext cx="1953958" cy="434488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9" name="矩形 8"/>
          <p:cNvSpPr/>
          <p:nvPr/>
        </p:nvSpPr>
        <p:spPr>
          <a:xfrm>
            <a:off x="3767219" y="6258086"/>
            <a:ext cx="6117324" cy="174501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9884544" y="6160051"/>
            <a:ext cx="12319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FFFF00"/>
                </a:solidFill>
              </a:rPr>
              <a:t>答案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1220" y="3261192"/>
            <a:ext cx="2927458" cy="1155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问题：</a:t>
            </a:r>
            <a:r>
              <a:rPr lang="en-US" altLang="en-US"/>
              <a:t>2021</a:t>
            </a:r>
            <a:r>
              <a:rPr lang="zh-CN" altLang="zh-CN"/>
              <a:t>年安硕信息的不能重分类进损益的其他综合收益是多少元？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1220" y="4746786"/>
            <a:ext cx="3179090" cy="151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答案：根据安硕信息的年报信息，根据提供的信息，</a:t>
            </a:r>
            <a:r>
              <a:rPr lang="en-US" altLang="en-US"/>
              <a:t>2021</a:t>
            </a:r>
            <a:r>
              <a:rPr lang="zh-CN" altLang="zh-CN"/>
              <a:t>年度不能重分类进损益的其他综合收益为</a:t>
            </a:r>
            <a:r>
              <a:rPr lang="en-US" altLang="en-US"/>
              <a:t>454987.07</a:t>
            </a:r>
            <a:r>
              <a:rPr lang="zh-CN" altLang="zh-CN"/>
              <a:t>元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3160868" y="4037446"/>
            <a:ext cx="584556" cy="180803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14" name="直接箭头连接符 13"/>
          <p:cNvCxnSpPr/>
          <p:nvPr/>
        </p:nvCxnSpPr>
        <p:spPr>
          <a:xfrm flipH="1" flipV="1">
            <a:off x="3267559" y="5934989"/>
            <a:ext cx="477864" cy="439119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04336" y="1453001"/>
            <a:ext cx="10560783" cy="50566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6670" y="735451"/>
            <a:ext cx="8230336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的文档问答</a:t>
            </a:r>
            <a:r>
              <a:rPr lang="en-US" altLang="en-US" sz="3200"/>
              <a:t>--</a:t>
            </a:r>
            <a:r>
              <a:rPr lang="zh-CN" altLang="zh-CN" sz="3200"/>
              <a:t>计算题（给定公式）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70566" y="1453001"/>
            <a:ext cx="3403600" cy="186690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>
                <a:solidFill>
                  <a:srgbClr val="000000"/>
                </a:solidFill>
              </a:rPr>
              <a:t>流程：</a:t>
            </a:r>
          </a:p>
          <a:p>
            <a:pPr lvl="0"/>
            <a:r>
              <a:rPr lang="en-US" altLang="en-US">
                <a:solidFill>
                  <a:srgbClr val="000000"/>
                </a:solidFill>
              </a:rPr>
              <a:t>1</a:t>
            </a:r>
            <a:r>
              <a:rPr lang="zh-CN" altLang="zh-CN">
                <a:solidFill>
                  <a:srgbClr val="000000"/>
                </a:solidFill>
              </a:rPr>
              <a:t>、召回关键词（公式文本）</a:t>
            </a:r>
          </a:p>
          <a:p>
            <a:pPr lvl="0"/>
            <a:r>
              <a:rPr lang="en-US" altLang="en-US">
                <a:solidFill>
                  <a:srgbClr val="000000"/>
                </a:solidFill>
              </a:rPr>
              <a:t>2</a:t>
            </a:r>
            <a:r>
              <a:rPr lang="zh-CN" altLang="zh-CN">
                <a:solidFill>
                  <a:srgbClr val="000000"/>
                </a:solidFill>
              </a:rPr>
              <a:t>、构造</a:t>
            </a:r>
            <a:r>
              <a:rPr lang="en-US" altLang="en-US">
                <a:solidFill>
                  <a:srgbClr val="000000"/>
                </a:solidFill>
              </a:rPr>
              <a:t>prompt-</a:t>
            </a:r>
            <a:r>
              <a:rPr lang="zh-CN" altLang="zh-CN">
                <a:solidFill>
                  <a:srgbClr val="000000"/>
                </a:solidFill>
              </a:rPr>
              <a:t>》</a:t>
            </a:r>
            <a:r>
              <a:rPr lang="en-US" altLang="en-US">
                <a:solidFill>
                  <a:srgbClr val="000000"/>
                </a:solidFill>
              </a:rPr>
              <a:t>chatglm
3</a:t>
            </a:r>
            <a:r>
              <a:rPr lang="zh-CN" altLang="zh-CN">
                <a:solidFill>
                  <a:srgbClr val="000000"/>
                </a:solidFill>
              </a:rPr>
              <a:t>、</a:t>
            </a:r>
            <a:r>
              <a:rPr lang="zh-CN" altLang="zh-CN" sz="1800" b="1" i="1" strike="noStrike" spc="0">
                <a:solidFill>
                  <a:srgbClr val="0000FF"/>
                </a:solidFill>
                <a:latin typeface="微软雅黑"/>
                <a:ea typeface="微软雅黑"/>
              </a:rPr>
              <a:t>正则匹配公式</a:t>
            </a:r>
            <a:r>
              <a:rPr lang="zh-CN" altLang="zh-CN">
                <a:solidFill>
                  <a:srgbClr val="000000"/>
                </a:solidFill>
              </a:rPr>
              <a:t>（没有</a:t>
            </a:r>
            <a:r>
              <a:rPr lang="en-US" altLang="en-US" sz="1800" b="1" i="1" strike="noStrike" spc="0">
                <a:solidFill>
                  <a:srgbClr val="0000FF"/>
                </a:solidFill>
                <a:latin typeface="微软雅黑"/>
                <a:ea typeface="微软雅黑"/>
              </a:rPr>
              <a:t>retry</a:t>
            </a:r>
            <a:r>
              <a:rPr lang="zh-CN" altLang="zh-CN">
                <a:solidFill>
                  <a:srgbClr val="000000"/>
                </a:solidFill>
              </a:rPr>
              <a:t>）</a:t>
            </a:r>
          </a:p>
          <a:p>
            <a:pPr lvl="0"/>
            <a:r>
              <a:rPr lang="en-US" altLang="en-US">
                <a:solidFill>
                  <a:srgbClr val="000000"/>
                </a:solidFill>
              </a:rPr>
              <a:t>4</a:t>
            </a:r>
            <a:r>
              <a:rPr lang="zh-CN" altLang="zh-CN">
                <a:solidFill>
                  <a:srgbClr val="000000"/>
                </a:solidFill>
              </a:rPr>
              <a:t>、</a:t>
            </a:r>
            <a:r>
              <a:rPr lang="zh-CN" altLang="zh-CN" sz="1800" b="1" i="1" strike="noStrike" spc="0">
                <a:solidFill>
                  <a:srgbClr val="0000FF"/>
                </a:solidFill>
                <a:latin typeface="微软雅黑"/>
                <a:ea typeface="微软雅黑"/>
              </a:rPr>
              <a:t>修正公式结果</a:t>
            </a:r>
          </a:p>
        </p:txBody>
      </p:sp>
      <p:sp>
        <p:nvSpPr>
          <p:cNvPr id="6" name="矩形 5"/>
          <p:cNvSpPr/>
          <p:nvPr/>
        </p:nvSpPr>
        <p:spPr>
          <a:xfrm>
            <a:off x="704336" y="1453001"/>
            <a:ext cx="2777279" cy="3235912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3481615" y="2588154"/>
            <a:ext cx="800100" cy="800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FFFF00"/>
                </a:solidFill>
              </a:rPr>
              <a:t>召回文本</a:t>
            </a:r>
          </a:p>
        </p:txBody>
      </p:sp>
      <p:sp>
        <p:nvSpPr>
          <p:cNvPr id="8" name="矩形 7"/>
          <p:cNvSpPr/>
          <p:nvPr/>
        </p:nvSpPr>
        <p:spPr>
          <a:xfrm>
            <a:off x="704336" y="4688913"/>
            <a:ext cx="8135316" cy="997105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文本框 8"/>
          <p:cNvSpPr txBox="1"/>
          <p:nvPr/>
        </p:nvSpPr>
        <p:spPr>
          <a:xfrm>
            <a:off x="4532650" y="4244413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>
                <a:solidFill>
                  <a:srgbClr val="FFFF00"/>
                </a:solidFill>
              </a:rPr>
              <a:t>prompt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23624" y="4546502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FF0000"/>
                </a:solidFill>
              </a:rPr>
              <a:t>计算错误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573893" y="4768752"/>
            <a:ext cx="649730" cy="1111222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12" name="矩形 11"/>
          <p:cNvSpPr/>
          <p:nvPr/>
        </p:nvSpPr>
        <p:spPr>
          <a:xfrm>
            <a:off x="704336" y="5686018"/>
            <a:ext cx="8188052" cy="489830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矩形 12"/>
          <p:cNvSpPr/>
          <p:nvPr/>
        </p:nvSpPr>
        <p:spPr>
          <a:xfrm>
            <a:off x="704336" y="6175848"/>
            <a:ext cx="10650725" cy="287723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文本框 13"/>
          <p:cNvSpPr txBox="1"/>
          <p:nvPr/>
        </p:nvSpPr>
        <p:spPr>
          <a:xfrm>
            <a:off x="8839652" y="5707262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FFFF00"/>
                </a:solidFill>
              </a:rPr>
              <a:t>原始答案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164708" y="5731348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FFFF00"/>
                </a:solidFill>
              </a:rPr>
              <a:t>修正答案</a:t>
            </a:r>
          </a:p>
        </p:txBody>
      </p:sp>
      <p:sp>
        <p:nvSpPr>
          <p:cNvPr id="16" name="矩形 15"/>
          <p:cNvSpPr/>
          <p:nvPr/>
        </p:nvSpPr>
        <p:spPr>
          <a:xfrm>
            <a:off x="8350946" y="5731348"/>
            <a:ext cx="547812" cy="42041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10069840" y="6089275"/>
            <a:ext cx="1070144" cy="420414"/>
          </a:xfrm>
          <a:prstGeom prst="rect">
            <a:avLst/>
          </a:prstGeom>
          <a:noFill/>
          <a:ln w="25400">
            <a:solidFill>
              <a:srgbClr val="00B05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0215411" y="5500386"/>
            <a:ext cx="140138" cy="588890"/>
          </a:xfrm>
          <a:prstGeom prst="straightConnector1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sp>
        <p:nvSpPr>
          <p:cNvPr id="19" name="文本框 18"/>
          <p:cNvSpPr txBox="1"/>
          <p:nvPr/>
        </p:nvSpPr>
        <p:spPr>
          <a:xfrm>
            <a:off x="9884176" y="5055886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00B050"/>
                </a:solidFill>
              </a:rPr>
              <a:t>答案修正</a:t>
            </a:r>
          </a:p>
        </p:txBody>
      </p:sp>
      <p:sp>
        <p:nvSpPr>
          <p:cNvPr id="20" name="矩形 19"/>
          <p:cNvSpPr/>
          <p:nvPr/>
        </p:nvSpPr>
        <p:spPr>
          <a:xfrm>
            <a:off x="3049266" y="5707262"/>
            <a:ext cx="5223323" cy="420414"/>
          </a:xfrm>
          <a:prstGeom prst="rect">
            <a:avLst/>
          </a:prstGeom>
          <a:noFill/>
          <a:ln w="25400">
            <a:solidFill>
              <a:srgbClr val="00B05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矩形 20"/>
          <p:cNvSpPr/>
          <p:nvPr/>
        </p:nvSpPr>
        <p:spPr>
          <a:xfrm>
            <a:off x="704336" y="4903008"/>
            <a:ext cx="5192419" cy="421356"/>
          </a:xfrm>
          <a:prstGeom prst="rect">
            <a:avLst/>
          </a:prstGeom>
          <a:noFill/>
          <a:ln w="12700">
            <a:solidFill>
              <a:srgbClr val="00B050"/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7640050" y="4421918"/>
            <a:ext cx="331235" cy="1264100"/>
          </a:xfrm>
          <a:prstGeom prst="straightConnector1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sp>
        <p:nvSpPr>
          <p:cNvPr id="23" name="文本框 22"/>
          <p:cNvSpPr txBox="1"/>
          <p:nvPr/>
        </p:nvSpPr>
        <p:spPr>
          <a:xfrm>
            <a:off x="7461946" y="3977418"/>
            <a:ext cx="17780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00B050"/>
                </a:solidFill>
              </a:rPr>
              <a:t>正则匹配公式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06670" y="2020635"/>
            <a:ext cx="11194767" cy="4344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6670" y="973445"/>
            <a:ext cx="8235950" cy="7239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的文档问答</a:t>
            </a:r>
            <a:r>
              <a:rPr lang="en-US" altLang="en-US" sz="3200"/>
              <a:t>--</a:t>
            </a:r>
            <a:r>
              <a:rPr lang="zh-CN" altLang="zh-CN" sz="3200"/>
              <a:t>计算题（不给公式）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50980" y="2020635"/>
            <a:ext cx="2755900" cy="80010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1800" b="1" i="1" strike="noStrike" spc="0">
                <a:solidFill>
                  <a:srgbClr val="0000FF"/>
                </a:solidFill>
                <a:latin typeface="微软雅黑"/>
                <a:ea typeface="微软雅黑"/>
              </a:rPr>
              <a:t>不提供公式，也能兜底回答简单的计算问题</a:t>
            </a:r>
          </a:p>
        </p:txBody>
      </p:sp>
      <p:sp>
        <p:nvSpPr>
          <p:cNvPr id="6" name="矩形 5"/>
          <p:cNvSpPr/>
          <p:nvPr/>
        </p:nvSpPr>
        <p:spPr>
          <a:xfrm>
            <a:off x="555051" y="2081112"/>
            <a:ext cx="2728898" cy="2377105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3283949" y="2801958"/>
            <a:ext cx="800100" cy="800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>
                <a:solidFill>
                  <a:srgbClr val="FFFF00"/>
                </a:solidFill>
              </a:rPr>
              <a:t>召回文本</a:t>
            </a:r>
          </a:p>
        </p:txBody>
      </p:sp>
      <p:sp>
        <p:nvSpPr>
          <p:cNvPr id="8" name="矩形 7"/>
          <p:cNvSpPr/>
          <p:nvPr/>
        </p:nvSpPr>
        <p:spPr>
          <a:xfrm>
            <a:off x="506670" y="4458216"/>
            <a:ext cx="9460372" cy="658594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/>
          </a:p>
        </p:txBody>
      </p:sp>
      <p:sp>
        <p:nvSpPr>
          <p:cNvPr id="9" name="文本框 8"/>
          <p:cNvSpPr txBox="1"/>
          <p:nvPr/>
        </p:nvSpPr>
        <p:spPr>
          <a:xfrm>
            <a:off x="4870566" y="4013717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en-US" altLang="en-US">
                <a:solidFill>
                  <a:srgbClr val="FFFF00"/>
                </a:solidFill>
              </a:rPr>
              <a:t>prompt</a:t>
            </a:r>
          </a:p>
        </p:txBody>
      </p:sp>
      <p:cxnSp>
        <p:nvCxnSpPr>
          <p:cNvPr id="10" name="直接箭头连接符 9"/>
          <p:cNvCxnSpPr>
            <a:stCxn id="13" idx="2"/>
          </p:cNvCxnSpPr>
          <p:nvPr/>
        </p:nvCxnSpPr>
        <p:spPr>
          <a:xfrm flipH="1" flipV="1">
            <a:off x="11041199" y="4813222"/>
            <a:ext cx="110279" cy="72494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11" name="矩形 10"/>
          <p:cNvSpPr/>
          <p:nvPr/>
        </p:nvSpPr>
        <p:spPr>
          <a:xfrm>
            <a:off x="555051" y="5116811"/>
            <a:ext cx="10933672" cy="1186268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  <a:miter/>
            <a:headEnd w="med" len="med"/>
            <a:tailEnd w="med" len="med"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944748" y="5116811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>
                <a:solidFill>
                  <a:srgbClr val="FFFF00"/>
                </a:solidFill>
              </a:rPr>
              <a:t>原始答案</a:t>
            </a:r>
          </a:p>
        </p:txBody>
      </p:sp>
      <p:sp>
        <p:nvSpPr>
          <p:cNvPr id="13" name="矩形 12"/>
          <p:cNvSpPr/>
          <p:nvPr/>
        </p:nvSpPr>
        <p:spPr>
          <a:xfrm>
            <a:off x="10814233" y="5538166"/>
            <a:ext cx="674490" cy="713619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/>
          </a:p>
        </p:txBody>
      </p:sp>
      <p:sp>
        <p:nvSpPr>
          <p:cNvPr id="14" name="矩形 13"/>
          <p:cNvSpPr/>
          <p:nvPr/>
        </p:nvSpPr>
        <p:spPr>
          <a:xfrm>
            <a:off x="9967042" y="3692998"/>
            <a:ext cx="1690490" cy="109451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 sz="1400">
                <a:solidFill>
                  <a:srgbClr val="00B050"/>
                </a:solidFill>
              </a:rPr>
              <a:t>答案修正</a:t>
            </a:r>
            <a:r>
              <a:rPr lang="en-US" altLang="en-US" sz="1400">
                <a:solidFill>
                  <a:srgbClr val="00B050"/>
                </a:solidFill>
              </a:rPr>
              <a:t>
9.52%</a:t>
            </a:r>
            <a:r>
              <a:rPr lang="zh-CN" altLang="zh-CN" sz="1400">
                <a:solidFill>
                  <a:srgbClr val="00B050"/>
                </a:solidFill>
              </a:rPr>
              <a:t>或</a:t>
            </a:r>
            <a:r>
              <a:rPr lang="en-US" altLang="en-US" sz="1400">
                <a:solidFill>
                  <a:srgbClr val="00B050"/>
                </a:solidFill>
              </a:rPr>
              <a:t>0.10</a:t>
            </a:r>
          </a:p>
          <a:p>
            <a:pPr lvl="0" algn="ctr"/>
            <a:r>
              <a:rPr lang="en-US" altLang="en-US" sz="1400">
                <a:solidFill>
                  <a:srgbClr val="00B050"/>
                </a:solidFill>
              </a:rPr>
              <a:t>52.95%</a:t>
            </a:r>
            <a:r>
              <a:rPr lang="zh-CN" altLang="zh-CN" sz="1400">
                <a:solidFill>
                  <a:srgbClr val="00B050"/>
                </a:solidFill>
              </a:rPr>
              <a:t>或</a:t>
            </a:r>
            <a:r>
              <a:rPr lang="en-US" altLang="en-US" sz="1400">
                <a:solidFill>
                  <a:srgbClr val="00B050"/>
                </a:solidFill>
              </a:rPr>
              <a:t>0.53</a:t>
            </a:r>
          </a:p>
          <a:p>
            <a:pPr lvl="0" algn="ctr"/>
            <a:r>
              <a:rPr lang="en-US" altLang="en-US" sz="1400">
                <a:solidFill>
                  <a:srgbClr val="00B050"/>
                </a:solidFill>
              </a:rPr>
              <a:t>37.53%</a:t>
            </a:r>
            <a:r>
              <a:rPr lang="zh-CN" altLang="zh-CN" sz="1400">
                <a:solidFill>
                  <a:srgbClr val="00B050"/>
                </a:solidFill>
              </a:rPr>
              <a:t>或</a:t>
            </a:r>
            <a:r>
              <a:rPr lang="en-US" altLang="en-US" sz="1400">
                <a:solidFill>
                  <a:srgbClr val="00B050"/>
                </a:solidFill>
              </a:rPr>
              <a:t>0.38</a:t>
            </a:r>
          </a:p>
        </p:txBody>
      </p:sp>
      <p:sp>
        <p:nvSpPr>
          <p:cNvPr id="15" name="矩形 14"/>
          <p:cNvSpPr/>
          <p:nvPr/>
        </p:nvSpPr>
        <p:spPr>
          <a:xfrm>
            <a:off x="5699090" y="5561311"/>
            <a:ext cx="4981418" cy="690475"/>
          </a:xfrm>
          <a:prstGeom prst="rect">
            <a:avLst/>
          </a:prstGeom>
          <a:noFill/>
          <a:ln w="25400">
            <a:solidFill>
              <a:srgbClr val="00B05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文本框 15"/>
          <p:cNvSpPr txBox="1"/>
          <p:nvPr/>
        </p:nvSpPr>
        <p:spPr>
          <a:xfrm>
            <a:off x="7499048" y="5199361"/>
            <a:ext cx="1088571" cy="36195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400">
                <a:solidFill>
                  <a:srgbClr val="00B050"/>
                </a:solidFill>
              </a:rPr>
              <a:t>公式正则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295978" y="2801958"/>
            <a:ext cx="4351428" cy="800100"/>
          </a:xfrm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FFFFFF"/>
                </a:solidFill>
              </a:rPr>
              <a:t>问题：通富微电</a:t>
            </a:r>
            <a:r>
              <a:rPr lang="en-US" altLang="en-US">
                <a:solidFill>
                  <a:srgbClr val="FFFFFF"/>
                </a:solidFill>
              </a:rPr>
              <a:t>2019</a:t>
            </a:r>
            <a:r>
              <a:rPr lang="zh-CN" altLang="zh-CN">
                <a:solidFill>
                  <a:srgbClr val="FFFFFF"/>
                </a:solidFill>
              </a:rPr>
              <a:t>年的销售费用、管理费用和财务费用三者互相占比是多少？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1927" y="1953156"/>
            <a:ext cx="2630407" cy="800100"/>
          </a:xfrm>
        </p:spPr>
        <p:txBody>
          <a:bodyPr>
            <a:spAutoFit/>
          </a:bodyPr>
          <a:lstStyle/>
          <a:p>
            <a:pPr lvl="0"/>
            <a:r>
              <a:rPr lang="en-US" altLang="en-US"/>
              <a:t>1</a:t>
            </a:r>
            <a:r>
              <a:rPr lang="zh-CN" altLang="zh-CN"/>
              <a:t>、用正则表达式识别标题行并用序号区分类型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51927" y="3607652"/>
            <a:ext cx="2819400" cy="800100"/>
          </a:xfrm>
        </p:spPr>
        <p:txBody>
          <a:bodyPr>
            <a:spAutoFit/>
          </a:bodyPr>
          <a:lstStyle/>
          <a:p>
            <a:pPr lvl="0"/>
            <a:r>
              <a:rPr lang="en-US" altLang="en-US"/>
              <a:t>2</a:t>
            </a:r>
            <a:r>
              <a:rPr lang="zh-CN" altLang="zh-CN"/>
              <a:t>、用堆栈来储存标题分层递归关系，记录行号</a:t>
            </a:r>
          </a:p>
        </p:txBody>
      </p:sp>
      <p:sp>
        <p:nvSpPr>
          <p:cNvPr id="5" name="箭头: 下 4"/>
          <p:cNvSpPr/>
          <p:nvPr/>
        </p:nvSpPr>
        <p:spPr>
          <a:xfrm>
            <a:off x="2251494" y="2840912"/>
            <a:ext cx="542625" cy="640690"/>
          </a:xfrm>
          <a:prstGeom prst="downArrow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文本框 5"/>
          <p:cNvSpPr txBox="1"/>
          <p:nvPr/>
        </p:nvSpPr>
        <p:spPr>
          <a:xfrm>
            <a:off x="5276681" y="1455282"/>
            <a:ext cx="2425700" cy="1282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200">
                <a:solidFill>
                  <a:srgbClr val="FF0000"/>
                </a:solidFill>
              </a:rPr>
              <a:t>第一节</a:t>
            </a:r>
            <a:r>
              <a:rPr lang="en-US" altLang="en-US" sz="1200"/>
              <a:t> </a:t>
            </a:r>
            <a:r>
              <a:rPr lang="zh-CN" altLang="zh-CN" sz="1200"/>
              <a:t>重要提示、目录和释义</a:t>
            </a:r>
          </a:p>
          <a:p>
            <a:pPr lvl="0" algn="l"/>
            <a:r>
              <a:rPr lang="zh-CN" altLang="zh-CN" sz="1200">
                <a:solidFill>
                  <a:srgbClr val="FF0000"/>
                </a:solidFill>
              </a:rPr>
              <a:t>一、</a:t>
            </a:r>
            <a:r>
              <a:rPr lang="zh-CN" altLang="zh-CN" sz="1200"/>
              <a:t>公司简介</a:t>
            </a:r>
          </a:p>
          <a:p>
            <a:pPr lvl="0" algn="l"/>
            <a:r>
              <a:rPr lang="en-US" altLang="en-US" sz="1200">
                <a:solidFill>
                  <a:srgbClr val="FF0000"/>
                </a:solidFill>
              </a:rPr>
              <a:t>1</a:t>
            </a:r>
            <a:r>
              <a:rPr lang="zh-CN" altLang="zh-CN" sz="1200">
                <a:solidFill>
                  <a:srgbClr val="FF0000"/>
                </a:solidFill>
              </a:rPr>
              <a:t>、</a:t>
            </a:r>
            <a:r>
              <a:rPr lang="zh-CN" altLang="zh-CN" sz="1200"/>
              <a:t>业务发展情况</a:t>
            </a:r>
          </a:p>
          <a:p>
            <a:pPr lvl="0" algn="l"/>
            <a:r>
              <a:rPr lang="en-US" altLang="en-US" sz="1200">
                <a:solidFill>
                  <a:srgbClr val="FF0000"/>
                </a:solidFill>
              </a:rPr>
              <a:t>(</a:t>
            </a:r>
            <a:r>
              <a:rPr lang="zh-CN" altLang="zh-CN" sz="1200">
                <a:solidFill>
                  <a:srgbClr val="FF0000"/>
                </a:solidFill>
              </a:rPr>
              <a:t>一</a:t>
            </a:r>
            <a:r>
              <a:rPr lang="en-US" altLang="en-US" sz="1200">
                <a:solidFill>
                  <a:srgbClr val="FF0000"/>
                </a:solidFill>
              </a:rPr>
              <a:t>)</a:t>
            </a:r>
            <a:r>
              <a:rPr lang="zh-CN" altLang="zh-CN" sz="1200"/>
              <a:t>主要会计数据和财务指标</a:t>
            </a:r>
          </a:p>
          <a:p>
            <a:pPr lvl="0" algn="l"/>
            <a:r>
              <a:rPr lang="en-US" altLang="en-US" sz="1200">
                <a:solidFill>
                  <a:srgbClr val="FF0000"/>
                </a:solidFill>
              </a:rPr>
              <a:t>(1)</a:t>
            </a:r>
            <a:r>
              <a:rPr lang="zh-CN" altLang="zh-CN" sz="1200"/>
              <a:t>房地产开发业务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91671" y="1455282"/>
            <a:ext cx="1257300" cy="1282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200"/>
              <a:t>标题类型</a:t>
            </a:r>
            <a:r>
              <a:rPr lang="en-US" altLang="en-US" sz="1200"/>
              <a:t>1</a:t>
            </a:r>
          </a:p>
          <a:p>
            <a:pPr lvl="0" algn="l"/>
            <a:r>
              <a:rPr lang="zh-CN" altLang="zh-CN" sz="1200"/>
              <a:t>标题类型</a:t>
            </a:r>
            <a:r>
              <a:rPr lang="en-US" altLang="en-US" sz="1200"/>
              <a:t>2</a:t>
            </a:r>
          </a:p>
          <a:p>
            <a:pPr lvl="0" algn="l"/>
            <a:r>
              <a:rPr lang="zh-CN" altLang="zh-CN" sz="1200"/>
              <a:t>标题类型</a:t>
            </a:r>
            <a:r>
              <a:rPr lang="en-US" altLang="en-US" sz="1200"/>
              <a:t>3</a:t>
            </a:r>
          </a:p>
          <a:p>
            <a:pPr lvl="0" algn="l"/>
            <a:r>
              <a:rPr lang="zh-CN" altLang="zh-CN" sz="1200"/>
              <a:t>标题类型</a:t>
            </a:r>
            <a:r>
              <a:rPr lang="en-US" altLang="en-US" sz="1200"/>
              <a:t>4</a:t>
            </a:r>
          </a:p>
          <a:p>
            <a:pPr lvl="0" algn="l"/>
            <a:r>
              <a:rPr lang="zh-CN" altLang="zh-CN" sz="1200"/>
              <a:t>标题类型</a:t>
            </a:r>
            <a:r>
              <a:rPr lang="en-US" altLang="en-US" sz="1200"/>
              <a:t>5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7546040" y="2210932"/>
            <a:ext cx="460562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9" name="文本框 8"/>
          <p:cNvSpPr txBox="1"/>
          <p:nvPr/>
        </p:nvSpPr>
        <p:spPr>
          <a:xfrm>
            <a:off x="366222" y="1434907"/>
            <a:ext cx="2861766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分级标题抽取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6222" y="717357"/>
            <a:ext cx="92646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en-US" altLang="en-US" sz="3200"/>
              <a:t> </a:t>
            </a:r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的文档问答</a:t>
            </a:r>
            <a:r>
              <a:rPr lang="en-US" altLang="en-US" sz="3200"/>
              <a:t>--</a:t>
            </a:r>
            <a:r>
              <a:rPr lang="zh-CN" altLang="zh-CN" sz="3200"/>
              <a:t>公司综合问题</a:t>
            </a:r>
          </a:p>
        </p:txBody>
      </p:sp>
      <p:graphicFrame>
        <p:nvGraphicFramePr>
          <p:cNvPr id="11" name="表格 10"/>
          <p:cNvGraphicFramePr/>
          <p:nvPr/>
        </p:nvGraphicFramePr>
        <p:xfrm>
          <a:off x="4600849" y="3087624"/>
          <a:ext cx="2135665" cy="183642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2135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lvl="0" algn="l"/>
                      <a:endParaRPr lang="en-US" altLang="en-US" sz="1000"/>
                    </a:p>
                  </a:txBody>
                  <a:tcPr>
                    <a:lnL w="12700">
                      <a:solidFill>
                        <a:srgbClr val="0070C0"/>
                      </a:solidFill>
                    </a:lnL>
                    <a:lnR w="12700">
                      <a:solidFill>
                        <a:srgbClr val="0070C0"/>
                      </a:solidFill>
                    </a:lnR>
                    <a:lnT w="12700">
                      <a:solidFill>
                        <a:srgbClr val="0070C0"/>
                      </a:solidFill>
                    </a:lnT>
                    <a:lnB w="12700">
                      <a:solidFill>
                        <a:srgbClr val="0070C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lvl="0" algn="l"/>
                      <a:endParaRPr lang="en-US" altLang="en-US" sz="1000"/>
                    </a:p>
                  </a:txBody>
                  <a:tcPr>
                    <a:lnL w="12700">
                      <a:solidFill>
                        <a:srgbClr val="0070C0"/>
                      </a:solidFill>
                    </a:lnL>
                    <a:lnR w="12700">
                      <a:solidFill>
                        <a:srgbClr val="0070C0"/>
                      </a:solidFill>
                    </a:lnR>
                    <a:lnT w="12700">
                      <a:solidFill>
                        <a:srgbClr val="0070C0"/>
                      </a:solidFill>
                    </a:lnT>
                    <a:lnB w="12700">
                      <a:solidFill>
                        <a:srgbClr val="0070C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l"/>
                      <a:r>
                        <a:rPr lang="en-US" altLang="en-US" sz="1000"/>
                        <a:t>{inside:"</a:t>
                      </a:r>
                      <a:r>
                        <a:rPr lang="zh-CN" altLang="zh-CN" sz="1000"/>
                        <a:t>（一）基本信息</a:t>
                      </a:r>
                      <a:r>
                        <a:rPr lang="en-US" altLang="en-US" sz="1000"/>
                        <a:t>"</a:t>
                      </a:r>
                      <a:r>
                        <a:rPr lang="zh-CN" altLang="zh-CN" sz="1000"/>
                        <a:t>，</a:t>
                      </a:r>
                      <a:r>
                        <a:rPr lang="en-US" altLang="en-US" sz="1000"/>
                        <a:t>title_num_type:</a:t>
                      </a:r>
                      <a:r>
                        <a:rPr lang="en-US" altLang="en-US" sz="1000" b="1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CN" altLang="zh-CN" sz="1000"/>
                        <a:t>，</a:t>
                      </a:r>
                      <a:r>
                        <a:rPr lang="en-US" altLang="en-US" sz="1000"/>
                        <a:t>allrow:165}</a:t>
                      </a:r>
                    </a:p>
                  </a:txBody>
                  <a:tcPr>
                    <a:lnL w="12700">
                      <a:solidFill>
                        <a:srgbClr val="0070C0"/>
                      </a:solidFill>
                    </a:lnL>
                    <a:lnR w="12700">
                      <a:solidFill>
                        <a:srgbClr val="0070C0"/>
                      </a:solidFill>
                    </a:lnR>
                    <a:lnT w="12700">
                      <a:solidFill>
                        <a:srgbClr val="0070C0"/>
                      </a:solidFill>
                    </a:lnT>
                    <a:lnB w="12700">
                      <a:solidFill>
                        <a:srgbClr val="0070C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l"/>
                      <a:r>
                        <a:rPr lang="en-US" altLang="en-US" sz="1000"/>
                        <a:t>{inside:"</a:t>
                      </a:r>
                      <a:r>
                        <a:rPr lang="zh-CN" altLang="zh-CN" sz="1000"/>
                        <a:t>一、公司简介</a:t>
                      </a:r>
                      <a:r>
                        <a:rPr lang="en-US" altLang="en-US" sz="1000"/>
                        <a:t>"</a:t>
                      </a:r>
                      <a:r>
                        <a:rPr lang="zh-CN" altLang="zh-CN" sz="1000"/>
                        <a:t>，</a:t>
                      </a:r>
                      <a:r>
                        <a:rPr lang="en-US" altLang="en-US" sz="1000"/>
                        <a:t>title_num_type:</a:t>
                      </a:r>
                      <a:r>
                        <a:rPr lang="en-US" altLang="en-US" sz="1000" b="1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zh-CN" altLang="zh-CN" sz="1000"/>
                        <a:t>，</a:t>
                      </a:r>
                      <a:r>
                        <a:rPr lang="en-US" altLang="en-US" sz="1000"/>
                        <a:t>allrow:164}</a:t>
                      </a:r>
                    </a:p>
                  </a:txBody>
                  <a:tcPr>
                    <a:lnL w="12700">
                      <a:solidFill>
                        <a:srgbClr val="0070C0"/>
                      </a:solidFill>
                    </a:lnL>
                    <a:lnR w="12700">
                      <a:solidFill>
                        <a:srgbClr val="0070C0"/>
                      </a:solidFill>
                    </a:lnR>
                    <a:lnT w="12700">
                      <a:solidFill>
                        <a:srgbClr val="0070C0"/>
                      </a:solidFill>
                    </a:lnT>
                    <a:lnB w="12700">
                      <a:solidFill>
                        <a:srgbClr val="0070C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l"/>
                      <a:r>
                        <a:rPr lang="en-US" altLang="en-US" sz="1000"/>
                        <a:t>{content:"</a:t>
                      </a:r>
                      <a:r>
                        <a:rPr lang="zh-CN" altLang="zh-CN" sz="1000"/>
                        <a:t>第三节公司简介和主要财务指标</a:t>
                      </a:r>
                      <a:r>
                        <a:rPr lang="en-US" altLang="en-US" sz="1000"/>
                        <a:t>"</a:t>
                      </a:r>
                      <a:r>
                        <a:rPr lang="zh-CN" altLang="zh-CN" sz="1000"/>
                        <a:t>，</a:t>
                      </a:r>
                      <a:r>
                        <a:rPr lang="en-US" altLang="en-US" sz="1000"/>
                        <a:t>title_num_type:1</a:t>
                      </a:r>
                      <a:r>
                        <a:rPr lang="zh-CN" altLang="zh-CN" sz="1000"/>
                        <a:t>，</a:t>
                      </a:r>
                      <a:r>
                        <a:rPr lang="en-US" altLang="en-US" sz="1000"/>
                        <a:t>allrow:146}</a:t>
                      </a:r>
                    </a:p>
                  </a:txBody>
                  <a:tcPr>
                    <a:lnL w="12700">
                      <a:solidFill>
                        <a:srgbClr val="0070C0"/>
                      </a:solidFill>
                    </a:lnL>
                    <a:lnR w="12700">
                      <a:solidFill>
                        <a:srgbClr val="0070C0"/>
                      </a:solidFill>
                    </a:lnR>
                    <a:lnT w="12700">
                      <a:solidFill>
                        <a:srgbClr val="0070C0"/>
                      </a:solidFill>
                    </a:lnT>
                    <a:lnB w="12700">
                      <a:solidFill>
                        <a:srgbClr val="0070C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361059" y="3087624"/>
            <a:ext cx="2051050" cy="742950"/>
          </a:xfrm>
        </p:spPr>
        <p:txBody>
          <a:bodyPr>
            <a:spAutoFit/>
          </a:bodyPr>
          <a:lstStyle/>
          <a:p>
            <a:pPr lvl="0" algn="l"/>
            <a:r>
              <a:rPr lang="en-US" altLang="en-US" sz="1100"/>
              <a:t>{inside:"</a:t>
            </a:r>
            <a:r>
              <a:rPr lang="zh-CN" altLang="zh-CN" sz="1100"/>
              <a:t>（二）联系人和联系方式</a:t>
            </a:r>
            <a:r>
              <a:rPr lang="en-US" altLang="en-US" sz="1100"/>
              <a:t>"</a:t>
            </a:r>
            <a:r>
              <a:rPr lang="zh-CN" altLang="zh-CN" sz="1100"/>
              <a:t>，</a:t>
            </a:r>
            <a:r>
              <a:rPr lang="en-US" altLang="en-US" sz="1100"/>
              <a:t>title_num_type:</a:t>
            </a:r>
            <a:r>
              <a:rPr lang="en-US" altLang="en-US" sz="1100" b="1">
                <a:solidFill>
                  <a:srgbClr val="FF0000"/>
                </a:solidFill>
              </a:rPr>
              <a:t>4</a:t>
            </a:r>
            <a:r>
              <a:rPr lang="zh-CN" altLang="zh-CN" sz="1100"/>
              <a:t>，</a:t>
            </a:r>
            <a:r>
              <a:rPr lang="en-US" altLang="en-US" sz="1100"/>
              <a:t>allrow:181}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869672" y="3405125"/>
            <a:ext cx="327110" cy="289364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14" name="直接箭头连接符 13"/>
          <p:cNvCxnSpPr/>
          <p:nvPr/>
        </p:nvCxnSpPr>
        <p:spPr>
          <a:xfrm flipV="1">
            <a:off x="3917524" y="2852282"/>
            <a:ext cx="6518365" cy="0"/>
          </a:xfrm>
          <a:prstGeom prst="straightConnector1">
            <a:avLst/>
          </a:prstGeom>
          <a:noFill/>
          <a:ln w="9525">
            <a:solidFill>
              <a:srgbClr val="0070C0"/>
            </a:solidFill>
            <a:prstDash val="dash"/>
            <a:headEnd/>
            <a:tailEnd/>
          </a:ln>
        </p:spPr>
      </p:cxnSp>
      <p:sp>
        <p:nvSpPr>
          <p:cNvPr id="15" name="矩形: 折角 14"/>
          <p:cNvSpPr/>
          <p:nvPr/>
        </p:nvSpPr>
        <p:spPr>
          <a:xfrm>
            <a:off x="9465812" y="2997923"/>
            <a:ext cx="1206375" cy="653766"/>
          </a:xfrm>
          <a:prstGeom prst="foldedCorner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情况</a:t>
            </a:r>
            <a:r>
              <a:rPr lang="en-US" altLang="en-US" sz="1000"/>
              <a:t>1</a:t>
            </a:r>
            <a:r>
              <a:rPr lang="zh-CN" altLang="zh-CN" sz="1000"/>
              <a:t>：与栈顶标题类型相同，入栈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243312" y="4153752"/>
            <a:ext cx="2051050" cy="742950"/>
          </a:xfrm>
        </p:spPr>
        <p:txBody>
          <a:bodyPr>
            <a:spAutoFit/>
          </a:bodyPr>
          <a:lstStyle/>
          <a:p>
            <a:pPr lvl="0" algn="l"/>
            <a:r>
              <a:rPr lang="en-US" altLang="en-US" sz="1100"/>
              <a:t>{inside:"</a:t>
            </a:r>
            <a:r>
              <a:rPr lang="zh-CN" altLang="zh-CN" sz="1100"/>
              <a:t>二、会计数据和财务指标摘要</a:t>
            </a:r>
            <a:r>
              <a:rPr lang="en-US" altLang="en-US" sz="1100"/>
              <a:t>"</a:t>
            </a:r>
            <a:r>
              <a:rPr lang="zh-CN" altLang="zh-CN" sz="1100"/>
              <a:t>，</a:t>
            </a:r>
            <a:r>
              <a:rPr lang="en-US" altLang="en-US" sz="1100"/>
              <a:t>title_num_type:</a:t>
            </a:r>
            <a:r>
              <a:rPr lang="en-US" altLang="en-US" sz="1100" b="1">
                <a:solidFill>
                  <a:srgbClr val="FF0000"/>
                </a:solidFill>
              </a:rPr>
              <a:t>2</a:t>
            </a:r>
            <a:r>
              <a:rPr lang="zh-CN" altLang="zh-CN" sz="1100"/>
              <a:t>，</a:t>
            </a:r>
            <a:r>
              <a:rPr lang="en-US" altLang="en-US" sz="1100"/>
              <a:t>allrow:236}</a:t>
            </a:r>
          </a:p>
        </p:txBody>
      </p:sp>
      <p:sp>
        <p:nvSpPr>
          <p:cNvPr id="17" name="矩形: 折角 16"/>
          <p:cNvSpPr/>
          <p:nvPr/>
        </p:nvSpPr>
        <p:spPr>
          <a:xfrm>
            <a:off x="9465812" y="3767074"/>
            <a:ext cx="1206375" cy="1189853"/>
          </a:xfrm>
          <a:prstGeom prst="foldedCorner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情况</a:t>
            </a:r>
            <a:r>
              <a:rPr lang="en-US" altLang="en-US" sz="1000"/>
              <a:t>2</a:t>
            </a:r>
            <a:r>
              <a:rPr lang="zh-CN" altLang="zh-CN" sz="1000"/>
              <a:t>：与栈顶标题类型不同，与栈顶前一个标题类型相同，弹出栈顶标题再入栈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859196" y="4068791"/>
            <a:ext cx="363182" cy="268044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19" name="箭头: 下 18"/>
          <p:cNvSpPr/>
          <p:nvPr/>
        </p:nvSpPr>
        <p:spPr>
          <a:xfrm>
            <a:off x="2251494" y="4763352"/>
            <a:ext cx="542625" cy="640690"/>
          </a:xfrm>
          <a:prstGeom prst="downArrow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文本框 19"/>
          <p:cNvSpPr txBox="1"/>
          <p:nvPr/>
        </p:nvSpPr>
        <p:spPr>
          <a:xfrm>
            <a:off x="1151927" y="5547883"/>
            <a:ext cx="3090970" cy="800100"/>
          </a:xfrm>
        </p:spPr>
        <p:txBody>
          <a:bodyPr>
            <a:spAutoFit/>
          </a:bodyPr>
          <a:lstStyle/>
          <a:p>
            <a:pPr lvl="0"/>
            <a:r>
              <a:rPr lang="en-US" altLang="en-US"/>
              <a:t>3</a:t>
            </a:r>
            <a:r>
              <a:rPr lang="zh-CN" altLang="zh-CN"/>
              <a:t>、根据分层递归的标题层级，对正文进行初步切割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927560" y="5149483"/>
            <a:ext cx="6498294" cy="0"/>
          </a:xfrm>
          <a:prstGeom prst="straightConnector1">
            <a:avLst/>
          </a:prstGeom>
          <a:noFill/>
          <a:ln w="9525">
            <a:solidFill>
              <a:srgbClr val="0070C0"/>
            </a:solidFill>
            <a:prstDash val="dash"/>
            <a:headEnd/>
            <a:tailEnd/>
          </a:ln>
        </p:spPr>
      </p:cxnSp>
      <p:sp>
        <p:nvSpPr>
          <p:cNvPr id="22" name="文本框 21"/>
          <p:cNvSpPr txBox="1"/>
          <p:nvPr/>
        </p:nvSpPr>
        <p:spPr>
          <a:xfrm>
            <a:off x="4600506" y="5083696"/>
            <a:ext cx="7182329" cy="17526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en-US" altLang="en-US" sz="1400"/>
              <a:t>{</a:t>
            </a:r>
          </a:p>
          <a:p>
            <a:pPr lvl="0" algn="l"/>
            <a:r>
              <a:rPr lang="en-US" altLang="en-US" sz="1400"/>
              <a:t>"</a:t>
            </a:r>
            <a:r>
              <a:rPr lang="zh-CN" altLang="zh-CN" sz="1400">
                <a:solidFill>
                  <a:srgbClr val="0000FF"/>
                </a:solidFill>
              </a:rPr>
              <a:t>公司简介和主要财务指标——</a:t>
            </a:r>
            <a:r>
              <a:rPr lang="en-US" altLang="en-US" sz="1400">
                <a:solidFill>
                  <a:srgbClr val="0000FF"/>
                </a:solidFill>
              </a:rPr>
              <a:t>&gt;</a:t>
            </a:r>
            <a:r>
              <a:rPr lang="zh-CN" altLang="zh-CN" sz="1400">
                <a:solidFill>
                  <a:srgbClr val="0000FF"/>
                </a:solidFill>
              </a:rPr>
              <a:t>公司简介——</a:t>
            </a:r>
            <a:r>
              <a:rPr lang="en-US" altLang="en-US" sz="1400">
                <a:solidFill>
                  <a:srgbClr val="0000FF"/>
                </a:solidFill>
              </a:rPr>
              <a:t>&gt;</a:t>
            </a:r>
            <a:r>
              <a:rPr lang="zh-CN" altLang="zh-CN" sz="1400">
                <a:solidFill>
                  <a:srgbClr val="0000FF"/>
                </a:solidFill>
              </a:rPr>
              <a:t>基本信息</a:t>
            </a:r>
            <a:r>
              <a:rPr lang="en-US" altLang="en-US" sz="1400"/>
              <a:t>"</a:t>
            </a:r>
            <a:r>
              <a:rPr lang="zh-CN" altLang="zh-CN" sz="1400"/>
              <a:t>：</a:t>
            </a:r>
            <a:r>
              <a:rPr lang="en-US" altLang="en-US" sz="1400"/>
              <a:t>"</a:t>
            </a:r>
            <a:r>
              <a:rPr lang="zh-CN" altLang="zh-CN" sz="1400"/>
              <a:t>：</a:t>
            </a:r>
          </a:p>
          <a:p>
            <a:pPr lvl="0" algn="l"/>
            <a:r>
              <a:rPr lang="en-US" altLang="en-US" sz="1400"/>
              <a:t>	"</a:t>
            </a:r>
            <a:r>
              <a:rPr lang="zh-CN" altLang="zh-CN" sz="1400">
                <a:solidFill>
                  <a:srgbClr val="FF0000"/>
                </a:solidFill>
              </a:rPr>
              <a:t>中文名称：万科企业股份有限公司（缩写为“万科”）</a:t>
            </a:r>
          </a:p>
          <a:p>
            <a:pPr lvl="0" algn="l"/>
            <a:r>
              <a:rPr lang="en-US" altLang="en-US" sz="1400">
                <a:solidFill>
                  <a:srgbClr val="FF0000"/>
                </a:solidFill>
              </a:rPr>
              <a:t>	</a:t>
            </a:r>
            <a:r>
              <a:rPr lang="zh-CN" altLang="zh-CN" sz="1400">
                <a:solidFill>
                  <a:srgbClr val="FF0000"/>
                </a:solidFill>
              </a:rPr>
              <a:t>英文名称：</a:t>
            </a:r>
            <a:r>
              <a:rPr lang="en-US" altLang="en-US" sz="1400">
                <a:solidFill>
                  <a:srgbClr val="FF0000"/>
                </a:solidFill>
              </a:rPr>
              <a:t>CHINAVANKECO.,LTD.(</a:t>
            </a:r>
            <a:r>
              <a:rPr lang="zh-CN" altLang="zh-CN" sz="1400">
                <a:solidFill>
                  <a:srgbClr val="FF0000"/>
                </a:solidFill>
              </a:rPr>
              <a:t>缩写为“</a:t>
            </a:r>
            <a:r>
              <a:rPr lang="en-US" altLang="en-US" sz="1400">
                <a:solidFill>
                  <a:srgbClr val="FF0000"/>
                </a:solidFill>
              </a:rPr>
              <a:t>VANKE</a:t>
            </a:r>
            <a:r>
              <a:rPr lang="zh-CN" altLang="zh-CN" sz="1400">
                <a:solidFill>
                  <a:srgbClr val="FF0000"/>
                </a:solidFill>
              </a:rPr>
              <a:t>”</a:t>
            </a:r>
            <a:r>
              <a:rPr lang="en-US" altLang="en-US" sz="1400">
                <a:solidFill>
                  <a:srgbClr val="FF0000"/>
                </a:solidFill>
              </a:rPr>
              <a:t>)</a:t>
            </a:r>
          </a:p>
          <a:p>
            <a:pPr lvl="0" algn="l"/>
            <a:r>
              <a:rPr lang="en-US" altLang="en-US" sz="1400">
                <a:solidFill>
                  <a:srgbClr val="FF0000"/>
                </a:solidFill>
              </a:rPr>
              <a:t>	</a:t>
            </a:r>
            <a:r>
              <a:rPr lang="zh-CN" altLang="zh-CN" sz="1400">
                <a:solidFill>
                  <a:srgbClr val="FF0000"/>
                </a:solidFill>
              </a:rPr>
              <a:t>注册地址：中国深圳市盐田区大梅沙环梅路</a:t>
            </a:r>
            <a:r>
              <a:rPr lang="en-US" altLang="en-US" sz="1400">
                <a:solidFill>
                  <a:srgbClr val="FF0000"/>
                </a:solidFill>
              </a:rPr>
              <a:t>33</a:t>
            </a:r>
            <a:r>
              <a:rPr lang="zh-CN" altLang="zh-CN" sz="1400">
                <a:solidFill>
                  <a:srgbClr val="FF0000"/>
                </a:solidFill>
              </a:rPr>
              <a:t>号万科中心。。。。。。</a:t>
            </a:r>
            <a:r>
              <a:rPr lang="en-US" altLang="en-US" sz="1400"/>
              <a:t>"</a:t>
            </a:r>
          </a:p>
          <a:p>
            <a:pPr lvl="0" algn="l"/>
            <a:r>
              <a:rPr lang="en-US" altLang="en-US" sz="1400"/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13243" y="1697857"/>
            <a:ext cx="5903061" cy="49843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222" y="597883"/>
            <a:ext cx="106045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en-US" altLang="en-US" sz="3200" dirty="0"/>
              <a:t> </a:t>
            </a:r>
            <a:r>
              <a:rPr lang="zh-CN" altLang="zh-CN" sz="3200" dirty="0"/>
              <a:t>基于</a:t>
            </a:r>
            <a:r>
              <a:rPr lang="en-US" altLang="en-US" sz="3200" dirty="0"/>
              <a:t>LLM</a:t>
            </a:r>
            <a:r>
              <a:rPr lang="zh-CN" altLang="zh-CN" sz="3200" dirty="0"/>
              <a:t>的文档问答</a:t>
            </a:r>
            <a:r>
              <a:rPr lang="en-US" altLang="en-US" sz="3200" dirty="0"/>
              <a:t>--</a:t>
            </a:r>
            <a:r>
              <a:rPr lang="zh-CN" altLang="zh-CN" sz="3200" dirty="0"/>
              <a:t>公司综合问题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73914" y="3332498"/>
            <a:ext cx="5429250" cy="1035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en-US" altLang="en-US" sz="1600" b="0" i="0" strike="noStrike" spc="0">
                <a:solidFill>
                  <a:srgbClr val="000000"/>
                </a:solidFill>
                <a:latin typeface="微软雅黑"/>
                <a:ea typeface="微软雅黑"/>
              </a:rPr>
              <a:t>LangChain
</a:t>
            </a:r>
            <a:r>
              <a:rPr lang="en-US" altLang="en-US" sz="1600" b="0" i="0" strike="noStrike" spc="0">
                <a:solidFill>
                  <a:srgbClr val="0070C0"/>
                </a:solidFill>
                <a:latin typeface="微软雅黑"/>
                <a:ea typeface="微软雅黑"/>
              </a:rPr>
              <a:t>R</a:t>
            </a:r>
            <a:r>
              <a:rPr lang="en-US" altLang="en-US" sz="1600">
                <a:solidFill>
                  <a:srgbClr val="0070C0"/>
                </a:solidFill>
              </a:rPr>
              <a:t>ecursiveCharacterTextSplitter</a:t>
            </a:r>
            <a:r>
              <a:rPr lang="en-US" altLang="en-US" sz="1600"/>
              <a:t>( chunk_size=500</a:t>
            </a:r>
            <a:r>
              <a:rPr lang="zh-CN" altLang="zh-CN" sz="1600"/>
              <a:t>）</a:t>
            </a:r>
            <a:br>
              <a:rPr lang="en-US" altLang="en-US"/>
            </a:br>
            <a:r>
              <a:rPr lang="zh-CN" altLang="zh-CN" sz="1600"/>
              <a:t>根据</a:t>
            </a:r>
            <a:r>
              <a:rPr lang="en-US" altLang="en-US" sz="1600"/>
              <a:t>'\n', '\n\n', '</a:t>
            </a:r>
            <a:r>
              <a:rPr lang="zh-CN" altLang="zh-CN" sz="1600"/>
              <a:t>。</a:t>
            </a:r>
            <a:r>
              <a:rPr lang="en-US" altLang="en-US" sz="1600"/>
              <a:t>'</a:t>
            </a:r>
            <a:r>
              <a:rPr lang="zh-CN" altLang="zh-CN" sz="1600"/>
              <a:t>等符号分割</a:t>
            </a:r>
          </a:p>
        </p:txBody>
      </p:sp>
      <p:sp>
        <p:nvSpPr>
          <p:cNvPr id="6" name="矩形 5"/>
          <p:cNvSpPr/>
          <p:nvPr/>
        </p:nvSpPr>
        <p:spPr>
          <a:xfrm>
            <a:off x="513243" y="1697857"/>
            <a:ext cx="5971864" cy="280007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矩形 6"/>
          <p:cNvSpPr/>
          <p:nvPr/>
        </p:nvSpPr>
        <p:spPr>
          <a:xfrm>
            <a:off x="513243" y="4497926"/>
            <a:ext cx="5971864" cy="13440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矩形 7"/>
          <p:cNvSpPr/>
          <p:nvPr/>
        </p:nvSpPr>
        <p:spPr>
          <a:xfrm>
            <a:off x="513243" y="5841942"/>
            <a:ext cx="5971864" cy="767729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文本框 8"/>
          <p:cNvSpPr txBox="1"/>
          <p:nvPr/>
        </p:nvSpPr>
        <p:spPr>
          <a:xfrm>
            <a:off x="6652162" y="3011713"/>
            <a:ext cx="801861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分块</a:t>
            </a:r>
            <a:r>
              <a:rPr lang="en-US" altLang="en-US"/>
              <a:t>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52162" y="4852434"/>
            <a:ext cx="3199255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分块</a:t>
            </a:r>
            <a:r>
              <a:rPr lang="en-US" altLang="en-US"/>
              <a:t>2</a:t>
            </a:r>
            <a:r>
              <a:rPr lang="zh-CN" altLang="zh-CN"/>
              <a:t>——（缺少标题信息）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52162" y="6003556"/>
            <a:ext cx="32004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分块</a:t>
            </a:r>
            <a:r>
              <a:rPr lang="en-US" altLang="en-US"/>
              <a:t>3</a:t>
            </a:r>
            <a:r>
              <a:rPr lang="zh-CN" altLang="zh-CN"/>
              <a:t>——（缺少标题信息）</a:t>
            </a:r>
          </a:p>
        </p:txBody>
      </p:sp>
      <p:sp>
        <p:nvSpPr>
          <p:cNvPr id="12" name="矩形 11"/>
          <p:cNvSpPr/>
          <p:nvPr/>
        </p:nvSpPr>
        <p:spPr>
          <a:xfrm>
            <a:off x="513243" y="1750134"/>
            <a:ext cx="5971864" cy="713641"/>
          </a:xfrm>
          <a:prstGeom prst="rect">
            <a:avLst/>
          </a:prstGeom>
          <a:noFill/>
          <a:ln w="25400">
            <a:solidFill>
              <a:srgbClr val="0070C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3" name="连接符: 肘形 12"/>
          <p:cNvCxnSpPr>
            <a:stCxn id="12" idx="1"/>
          </p:cNvCxnSpPr>
          <p:nvPr/>
        </p:nvCxnSpPr>
        <p:spPr>
          <a:xfrm>
            <a:off x="6479116" y="2104258"/>
            <a:ext cx="8467" cy="2609850"/>
          </a:xfrm>
          <a:prstGeom prst="bentConnector3">
            <a:avLst>
              <a:gd name="adj1" fmla="val 2250000"/>
            </a:avLst>
          </a:prstGeom>
          <a:noFill/>
          <a:ln w="25400">
            <a:solidFill>
              <a:srgbClr val="0070C0"/>
            </a:solidFill>
            <a:prstDash val="solid"/>
            <a:headEnd/>
            <a:tailEnd type="triangle"/>
          </a:ln>
        </p:spPr>
      </p:cxnSp>
      <p:cxnSp>
        <p:nvCxnSpPr>
          <p:cNvPr id="14" name="连接符: 肘形 13"/>
          <p:cNvCxnSpPr/>
          <p:nvPr/>
        </p:nvCxnSpPr>
        <p:spPr>
          <a:xfrm>
            <a:off x="6507238" y="2103654"/>
            <a:ext cx="9071" cy="3874360"/>
          </a:xfrm>
          <a:prstGeom prst="bentConnector3">
            <a:avLst>
              <a:gd name="adj1" fmla="val 1850000"/>
            </a:avLst>
          </a:prstGeom>
          <a:noFill/>
          <a:ln w="25400">
            <a:solidFill>
              <a:srgbClr val="0070C0"/>
            </a:solidFill>
            <a:prstDash val="solid"/>
            <a:headEnd/>
            <a:tailEnd type="triangle"/>
          </a:ln>
        </p:spPr>
      </p:cxnSp>
      <p:sp>
        <p:nvSpPr>
          <p:cNvPr id="15" name="文本框 14"/>
          <p:cNvSpPr txBox="1"/>
          <p:nvPr/>
        </p:nvSpPr>
        <p:spPr>
          <a:xfrm>
            <a:off x="6873914" y="1895488"/>
            <a:ext cx="1778000" cy="800100"/>
          </a:xfrm>
          <a:prstGeom prst="rect">
            <a:avLst/>
          </a:prstGeom>
          <a:ln w="0"/>
        </p:spPr>
        <p:txBody>
          <a:bodyPr>
            <a:spAutoFit/>
          </a:bodyPr>
          <a:lstStyle/>
          <a:p>
            <a:pPr lvl="0"/>
            <a:r>
              <a:rPr lang="zh-CN" altLang="zh-CN" sz="1800">
                <a:solidFill>
                  <a:srgbClr val="0070C0"/>
                </a:solidFill>
              </a:rPr>
              <a:t>给分块文本添加标题信息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961406" y="5296934"/>
            <a:ext cx="2019300" cy="800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询问</a:t>
            </a:r>
            <a:r>
              <a:rPr lang="en-US" altLang="en-US"/>
              <a:t>"</a:t>
            </a:r>
            <a:r>
              <a:rPr lang="zh-CN" altLang="zh-CN"/>
              <a:t>行业情况</a:t>
            </a:r>
            <a:r>
              <a:rPr lang="en-US" altLang="en-US"/>
              <a:t>"</a:t>
            </a:r>
            <a:r>
              <a:rPr lang="zh-CN" altLang="zh-CN"/>
              <a:t>时会</a:t>
            </a:r>
            <a:r>
              <a:rPr lang="zh-CN" altLang="zh-CN">
                <a:solidFill>
                  <a:srgbClr val="FF0000"/>
                </a:solidFill>
              </a:rPr>
              <a:t>召回不到</a:t>
            </a:r>
            <a:r>
              <a:rPr lang="zh-CN" altLang="zh-CN"/>
              <a:t>该文本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9560331" y="5132396"/>
            <a:ext cx="332301" cy="42397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18" name="直接箭头连接符 17"/>
          <p:cNvCxnSpPr/>
          <p:nvPr/>
        </p:nvCxnSpPr>
        <p:spPr>
          <a:xfrm flipV="1">
            <a:off x="9491579" y="5819916"/>
            <a:ext cx="446887" cy="44688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19" name="文本框 18"/>
          <p:cNvSpPr txBox="1"/>
          <p:nvPr/>
        </p:nvSpPr>
        <p:spPr>
          <a:xfrm>
            <a:off x="366222" y="1154199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 dirty="0">
                <a:solidFill>
                  <a:srgbClr val="0000FF"/>
                </a:solidFill>
              </a:rPr>
              <a:t>文本分块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3658" y="1934753"/>
            <a:ext cx="11261609" cy="42962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222" y="717357"/>
            <a:ext cx="106045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en-US" altLang="en-US" sz="3200"/>
              <a:t> </a:t>
            </a:r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的文档问答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6222" y="143490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分块文本添加标题效果</a:t>
            </a:r>
          </a:p>
        </p:txBody>
      </p:sp>
      <p:sp>
        <p:nvSpPr>
          <p:cNvPr id="6" name="矩形 5"/>
          <p:cNvSpPr/>
          <p:nvPr/>
        </p:nvSpPr>
        <p:spPr>
          <a:xfrm>
            <a:off x="543658" y="2078582"/>
            <a:ext cx="1551847" cy="2669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3028038" y="6231021"/>
            <a:ext cx="6292850" cy="400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600" dirty="0"/>
              <a:t>问题：请简要介绍一下安硕信息</a:t>
            </a:r>
            <a:r>
              <a:rPr lang="en-US" altLang="en-US" sz="1600" dirty="0"/>
              <a:t>2021</a:t>
            </a:r>
            <a:r>
              <a:rPr lang="zh-CN" altLang="zh-CN" sz="1600" dirty="0"/>
              <a:t>年的公司所处行业情况</a:t>
            </a:r>
          </a:p>
        </p:txBody>
      </p:sp>
      <p:sp>
        <p:nvSpPr>
          <p:cNvPr id="8" name="矩形 7"/>
          <p:cNvSpPr/>
          <p:nvPr/>
        </p:nvSpPr>
        <p:spPr>
          <a:xfrm>
            <a:off x="584820" y="5541970"/>
            <a:ext cx="11111576" cy="63956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矩形 8"/>
          <p:cNvSpPr/>
          <p:nvPr/>
        </p:nvSpPr>
        <p:spPr>
          <a:xfrm>
            <a:off x="543658" y="3295612"/>
            <a:ext cx="1551847" cy="2669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矩形 9"/>
          <p:cNvSpPr/>
          <p:nvPr/>
        </p:nvSpPr>
        <p:spPr>
          <a:xfrm>
            <a:off x="584820" y="4121292"/>
            <a:ext cx="1551847" cy="2669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6222" y="717357"/>
            <a:ext cx="106045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en-US" altLang="en-US" sz="3200"/>
              <a:t> </a:t>
            </a:r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的文档问答</a:t>
            </a:r>
            <a:r>
              <a:rPr lang="en-US" altLang="en-US" sz="3200"/>
              <a:t>--</a:t>
            </a:r>
            <a:r>
              <a:rPr lang="zh-CN" altLang="zh-CN" sz="3200"/>
              <a:t>公司综合问题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6222" y="143490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en-US" altLang="en-US" sz="2400" b="1" i="1">
                <a:solidFill>
                  <a:srgbClr val="0000FF"/>
                </a:solidFill>
              </a:rPr>
              <a:t>llm</a:t>
            </a:r>
            <a:r>
              <a:rPr lang="zh-CN" altLang="zh-CN" sz="2400" b="1" i="1">
                <a:solidFill>
                  <a:srgbClr val="0000FF"/>
                </a:solidFill>
              </a:rPr>
              <a:t>抽取关键词的召回增强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9197" y="2425974"/>
            <a:ext cx="3133500" cy="717550"/>
          </a:xfrm>
        </p:spPr>
        <p:txBody>
          <a:bodyPr>
            <a:spAutoFit/>
          </a:bodyPr>
          <a:lstStyle/>
          <a:p>
            <a:r>
              <a:rPr lang="en-US" altLang="en-US" sz="1600"/>
              <a:t>"</a:t>
            </a:r>
            <a:r>
              <a:rPr lang="zh-CN" altLang="zh-CN" sz="1600"/>
              <a:t>请简要介绍</a:t>
            </a:r>
            <a:r>
              <a:rPr lang="en-US" altLang="en-US" sz="1600"/>
              <a:t>2021</a:t>
            </a:r>
            <a:r>
              <a:rPr lang="zh-CN" altLang="zh-CN" sz="1600"/>
              <a:t>年安硕信息的董事长讲话及公司规划</a:t>
            </a:r>
            <a:r>
              <a:rPr lang="en-US" altLang="en-US" sz="1600"/>
              <a:t>"</a:t>
            </a:r>
          </a:p>
        </p:txBody>
      </p:sp>
      <p:sp>
        <p:nvSpPr>
          <p:cNvPr id="6" name="文本框 5"/>
          <p:cNvSpPr txBox="1"/>
          <p:nvPr/>
        </p:nvSpPr>
        <p:spPr>
          <a:xfrm rot="10800000" flipV="1">
            <a:off x="1062309" y="3283529"/>
            <a:ext cx="1123518" cy="4445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/>
              <a:t>用户问题</a:t>
            </a:r>
          </a:p>
        </p:txBody>
      </p:sp>
      <p:sp>
        <p:nvSpPr>
          <p:cNvPr id="7" name="文本框 6"/>
          <p:cNvSpPr txBox="1"/>
          <p:nvPr/>
        </p:nvSpPr>
        <p:spPr>
          <a:xfrm rot="10800000" flipV="1">
            <a:off x="3402696" y="3919305"/>
            <a:ext cx="1143000" cy="8064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/>
              <a:t>正则关键词抽取</a:t>
            </a:r>
          </a:p>
        </p:txBody>
      </p:sp>
      <p:sp>
        <p:nvSpPr>
          <p:cNvPr id="8" name="矩形: 圆角 7"/>
          <p:cNvSpPr/>
          <p:nvPr/>
        </p:nvSpPr>
        <p:spPr>
          <a:xfrm rot="10800000" flipV="1">
            <a:off x="1062309" y="3212487"/>
            <a:ext cx="1123518" cy="589523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 rot="10800000" flipV="1">
            <a:off x="3233300" y="3919867"/>
            <a:ext cx="1391204" cy="800100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 rot="10800000" flipV="1">
            <a:off x="5093058" y="4018805"/>
            <a:ext cx="1123518" cy="589523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 rot="10800000" flipV="1">
            <a:off x="5225381" y="4096198"/>
            <a:ext cx="1143000" cy="4445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/>
              <a:t>关键词</a:t>
            </a:r>
          </a:p>
        </p:txBody>
      </p:sp>
      <p:cxnSp>
        <p:nvCxnSpPr>
          <p:cNvPr id="12" name="直接箭头连接符 11"/>
          <p:cNvCxnSpPr>
            <a:stCxn id="9" idx="1"/>
            <a:endCxn id="10" idx="3"/>
          </p:cNvCxnSpPr>
          <p:nvPr/>
        </p:nvCxnSpPr>
        <p:spPr>
          <a:xfrm flipV="1">
            <a:off x="4624504" y="4313567"/>
            <a:ext cx="468554" cy="6350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cxnSp>
        <p:nvCxnSpPr>
          <p:cNvPr id="13" name="连接符: 肘形 12"/>
          <p:cNvCxnSpPr>
            <a:stCxn id="8" idx="1"/>
            <a:endCxn id="9" idx="3"/>
          </p:cNvCxnSpPr>
          <p:nvPr/>
        </p:nvCxnSpPr>
        <p:spPr>
          <a:xfrm>
            <a:off x="2184400" y="3505027"/>
            <a:ext cx="1047750" cy="812800"/>
          </a:xfrm>
          <a:prstGeom prst="bentConnector3">
            <a:avLst>
              <a:gd name="adj1" fmla="val 14526"/>
            </a:avLst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sp>
        <p:nvSpPr>
          <p:cNvPr id="14" name="文本框 13"/>
          <p:cNvSpPr txBox="1"/>
          <p:nvPr/>
        </p:nvSpPr>
        <p:spPr>
          <a:xfrm>
            <a:off x="3849899" y="5815889"/>
            <a:ext cx="3728456" cy="400050"/>
          </a:xfrm>
        </p:spPr>
        <p:txBody>
          <a:bodyPr>
            <a:spAutoFit/>
          </a:bodyPr>
          <a:lstStyle/>
          <a:p>
            <a:r>
              <a:rPr lang="en-US" altLang="en-US" sz="1600"/>
              <a:t>{'</a:t>
            </a:r>
            <a:r>
              <a:rPr lang="zh-CN" altLang="zh-CN" sz="1600"/>
              <a:t>关键词</a:t>
            </a:r>
            <a:r>
              <a:rPr lang="en-US" altLang="en-US" sz="1600"/>
              <a:t>': ['</a:t>
            </a:r>
            <a:r>
              <a:rPr lang="zh-CN" altLang="zh-CN" sz="1600"/>
              <a:t>董事长讲话</a:t>
            </a:r>
            <a:r>
              <a:rPr lang="en-US" altLang="en-US" sz="1600"/>
              <a:t>', '</a:t>
            </a:r>
            <a:r>
              <a:rPr lang="zh-CN" altLang="zh-CN" sz="1600"/>
              <a:t>公司规划</a:t>
            </a:r>
            <a:r>
              <a:rPr lang="en-US" altLang="en-US" sz="1600"/>
              <a:t>']}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345864" y="2484101"/>
            <a:ext cx="1530350" cy="4445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ES</a:t>
            </a:r>
            <a:r>
              <a:rPr lang="zh-CN" altLang="zh-CN" sz="1800"/>
              <a:t>召回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6615057" y="2484101"/>
            <a:ext cx="2991965" cy="2306540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70974" y="3319826"/>
            <a:ext cx="1168400" cy="40005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分块文本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870974" y="4096198"/>
            <a:ext cx="1168400" cy="40005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分块标题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6798732" y="2920162"/>
            <a:ext cx="1320839" cy="1732084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endParaRPr/>
          </a:p>
        </p:txBody>
      </p:sp>
      <p:sp>
        <p:nvSpPr>
          <p:cNvPr id="20" name="文本框 19"/>
          <p:cNvSpPr txBox="1"/>
          <p:nvPr/>
        </p:nvSpPr>
        <p:spPr>
          <a:xfrm>
            <a:off x="6870974" y="2883479"/>
            <a:ext cx="1242503" cy="40005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匹配字段</a:t>
            </a:r>
          </a:p>
        </p:txBody>
      </p:sp>
      <p:cxnSp>
        <p:nvCxnSpPr>
          <p:cNvPr id="21" name="直接箭头连接符 20"/>
          <p:cNvCxnSpPr>
            <a:stCxn id="8" idx="1"/>
          </p:cNvCxnSpPr>
          <p:nvPr/>
        </p:nvCxnSpPr>
        <p:spPr>
          <a:xfrm flipV="1">
            <a:off x="2185827" y="3494549"/>
            <a:ext cx="4648410" cy="12700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cxnSp>
        <p:nvCxnSpPr>
          <p:cNvPr id="22" name="直接箭头连接符 21"/>
          <p:cNvCxnSpPr/>
          <p:nvPr/>
        </p:nvCxnSpPr>
        <p:spPr>
          <a:xfrm>
            <a:off x="6199964" y="4311477"/>
            <a:ext cx="659281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sp>
        <p:nvSpPr>
          <p:cNvPr id="23" name="文本框 22"/>
          <p:cNvSpPr txBox="1"/>
          <p:nvPr/>
        </p:nvSpPr>
        <p:spPr>
          <a:xfrm>
            <a:off x="10336816" y="3457402"/>
            <a:ext cx="1327150" cy="800100"/>
          </a:xfrm>
        </p:spPr>
        <p:txBody>
          <a:bodyPr>
            <a:spAutoFit/>
          </a:bodyPr>
          <a:lstStyle/>
          <a:p>
            <a:pPr lvl="0" algn="ctr"/>
            <a:r>
              <a:rPr lang="en-US" altLang="en-US" sz="1800"/>
              <a:t>TopN</a:t>
            </a:r>
            <a:r>
              <a:rPr lang="zh-CN" altLang="zh-CN" sz="1800"/>
              <a:t>相关
分块文本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10358616" y="3476452"/>
            <a:ext cx="1304842" cy="800100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cxnSp>
        <p:nvCxnSpPr>
          <p:cNvPr id="25" name="直接箭头连接符 24"/>
          <p:cNvCxnSpPr>
            <a:endCxn id="24" idx="1"/>
          </p:cNvCxnSpPr>
          <p:nvPr/>
        </p:nvCxnSpPr>
        <p:spPr>
          <a:xfrm>
            <a:off x="9654216" y="3863802"/>
            <a:ext cx="704400" cy="12700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sp>
        <p:nvSpPr>
          <p:cNvPr id="26" name="文本框 25"/>
          <p:cNvSpPr txBox="1"/>
          <p:nvPr/>
        </p:nvSpPr>
        <p:spPr>
          <a:xfrm rot="10800000" flipV="1">
            <a:off x="3402696" y="5015789"/>
            <a:ext cx="1137101" cy="8001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en-US"/>
              <a:t>LLM</a:t>
            </a:r>
            <a:r>
              <a:rPr lang="zh-CN" altLang="zh-CN"/>
              <a:t>关键词抽取</a:t>
            </a:r>
          </a:p>
        </p:txBody>
      </p:sp>
      <p:sp>
        <p:nvSpPr>
          <p:cNvPr id="27" name="矩形: 圆角 26"/>
          <p:cNvSpPr/>
          <p:nvPr/>
        </p:nvSpPr>
        <p:spPr>
          <a:xfrm rot="10800000" flipV="1">
            <a:off x="3233300" y="5014320"/>
            <a:ext cx="1391204" cy="800100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28" name="矩形: 圆角 27"/>
          <p:cNvSpPr/>
          <p:nvPr/>
        </p:nvSpPr>
        <p:spPr>
          <a:xfrm rot="10800000" flipV="1">
            <a:off x="5093058" y="5113259"/>
            <a:ext cx="1123518" cy="589523"/>
          </a:xfrm>
          <a:prstGeom prst="roundRect">
            <a:avLst/>
          </a:prstGeom>
          <a:noFill/>
          <a:ln w="12700">
            <a:solidFill>
              <a:srgbClr val="9A38D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5C4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 rot="10800000" flipV="1">
            <a:off x="5231731" y="5190651"/>
            <a:ext cx="1143000" cy="4445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/>
              <a:t>关键词</a:t>
            </a:r>
          </a:p>
        </p:txBody>
      </p:sp>
      <p:cxnSp>
        <p:nvCxnSpPr>
          <p:cNvPr id="30" name="直接箭头连接符 29"/>
          <p:cNvCxnSpPr>
            <a:stCxn id="27" idx="1"/>
            <a:endCxn id="28" idx="3"/>
          </p:cNvCxnSpPr>
          <p:nvPr/>
        </p:nvCxnSpPr>
        <p:spPr>
          <a:xfrm flipV="1">
            <a:off x="4624504" y="5408020"/>
            <a:ext cx="468554" cy="6350"/>
          </a:xfrm>
          <a:prstGeom prst="straightConnector1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sp>
        <p:nvSpPr>
          <p:cNvPr id="31" name="文本框 30"/>
          <p:cNvSpPr txBox="1"/>
          <p:nvPr/>
        </p:nvSpPr>
        <p:spPr>
          <a:xfrm>
            <a:off x="2464897" y="3851723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很少</a:t>
            </a:r>
          </a:p>
        </p:txBody>
      </p:sp>
      <p:cxnSp>
        <p:nvCxnSpPr>
          <p:cNvPr id="32" name="连接符: 肘形 31"/>
          <p:cNvCxnSpPr>
            <a:stCxn id="8" idx="1"/>
            <a:endCxn id="27" idx="3"/>
          </p:cNvCxnSpPr>
          <p:nvPr/>
        </p:nvCxnSpPr>
        <p:spPr>
          <a:xfrm>
            <a:off x="2184400" y="3505027"/>
            <a:ext cx="1047750" cy="1911350"/>
          </a:xfrm>
          <a:prstGeom prst="bentConnector3">
            <a:avLst>
              <a:gd name="adj1" fmla="val 14526"/>
            </a:avLst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sp>
        <p:nvSpPr>
          <p:cNvPr id="33" name="文本框 32"/>
          <p:cNvSpPr txBox="1"/>
          <p:nvPr/>
        </p:nvSpPr>
        <p:spPr>
          <a:xfrm>
            <a:off x="2339449" y="4961430"/>
            <a:ext cx="177800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大部分</a:t>
            </a:r>
          </a:p>
        </p:txBody>
      </p:sp>
      <p:cxnSp>
        <p:nvCxnSpPr>
          <p:cNvPr id="34" name="连接符: 肘形 33"/>
          <p:cNvCxnSpPr/>
          <p:nvPr/>
        </p:nvCxnSpPr>
        <p:spPr>
          <a:xfrm flipV="1">
            <a:off x="6253976" y="4311527"/>
            <a:ext cx="605165" cy="11048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sp>
        <p:nvSpPr>
          <p:cNvPr id="35" name="文本框 34"/>
          <p:cNvSpPr txBox="1"/>
          <p:nvPr/>
        </p:nvSpPr>
        <p:spPr>
          <a:xfrm>
            <a:off x="8216259" y="3319826"/>
            <a:ext cx="1248598" cy="400050"/>
          </a:xfrm>
          <a:ln w="0"/>
        </p:spPr>
        <p:txBody>
          <a:bodyPr wrap="square">
            <a:spAutoFit/>
          </a:bodyPr>
          <a:lstStyle/>
          <a:p>
            <a:pPr lvl="0" algn="ctr"/>
            <a:r>
              <a:rPr lang="en-US" altLang="en-US" sz="1600" dirty="0"/>
              <a:t>match</a:t>
            </a:r>
            <a:r>
              <a:rPr lang="zh-CN" altLang="zh-CN" sz="1600" dirty="0"/>
              <a:t>召回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242736" y="4140648"/>
            <a:ext cx="1164256" cy="40005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向量召回</a:t>
            </a:r>
          </a:p>
        </p:txBody>
      </p:sp>
      <p:sp>
        <p:nvSpPr>
          <p:cNvPr id="37" name="矩形: 圆角 36"/>
          <p:cNvSpPr/>
          <p:nvPr/>
        </p:nvSpPr>
        <p:spPr>
          <a:xfrm>
            <a:off x="8170495" y="2928601"/>
            <a:ext cx="1320839" cy="1723645"/>
          </a:xfrm>
          <a:prstGeom prst="roundRect">
            <a:avLst/>
          </a:prstGeom>
          <a:noFill/>
          <a:ln w="12700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lvl="0" algn="ctr"/>
            <a:endParaRPr/>
          </a:p>
        </p:txBody>
      </p:sp>
      <p:sp>
        <p:nvSpPr>
          <p:cNvPr id="38" name="文本框 37"/>
          <p:cNvSpPr txBox="1"/>
          <p:nvPr/>
        </p:nvSpPr>
        <p:spPr>
          <a:xfrm>
            <a:off x="5776864" y="2883479"/>
            <a:ext cx="6096000" cy="40005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匹配方法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227993" y="3719876"/>
            <a:ext cx="1168400" cy="40005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600"/>
              <a:t>标题过滤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8039374" y="3500899"/>
            <a:ext cx="235574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cxnSp>
        <p:nvCxnSpPr>
          <p:cNvPr id="41" name="直接箭头连接符 40"/>
          <p:cNvCxnSpPr>
            <a:endCxn id="39" idx="0"/>
          </p:cNvCxnSpPr>
          <p:nvPr/>
        </p:nvCxnSpPr>
        <p:spPr>
          <a:xfrm flipV="1">
            <a:off x="8024630" y="3919901"/>
            <a:ext cx="203362" cy="376322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/>
            <a:tailEnd type="triangle"/>
          </a:ln>
        </p:spPr>
      </p:cxnSp>
      <p:cxnSp>
        <p:nvCxnSpPr>
          <p:cNvPr id="42" name="直接箭头连接符 41"/>
          <p:cNvCxnSpPr/>
          <p:nvPr/>
        </p:nvCxnSpPr>
        <p:spPr>
          <a:xfrm flipV="1">
            <a:off x="8032836" y="3599151"/>
            <a:ext cx="202885" cy="692991"/>
          </a:xfrm>
          <a:prstGeom prst="straightConnector1">
            <a:avLst/>
          </a:prstGeom>
          <a:noFill/>
          <a:ln w="25400">
            <a:solidFill>
              <a:srgbClr val="00B050"/>
            </a:solidFill>
            <a:prstDash val="solid"/>
            <a:headEnd/>
            <a:tailEnd type="triangle"/>
          </a:ln>
        </p:spPr>
      </p:cxnSp>
      <p:sp>
        <p:nvSpPr>
          <p:cNvPr id="43" name="矩形 42"/>
          <p:cNvSpPr/>
          <p:nvPr/>
        </p:nvSpPr>
        <p:spPr>
          <a:xfrm>
            <a:off x="6911392" y="3335957"/>
            <a:ext cx="1121445" cy="367787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矩形 43"/>
          <p:cNvSpPr/>
          <p:nvPr/>
        </p:nvSpPr>
        <p:spPr>
          <a:xfrm>
            <a:off x="6917930" y="4119925"/>
            <a:ext cx="1121445" cy="367787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矩形 44"/>
          <p:cNvSpPr/>
          <p:nvPr/>
        </p:nvSpPr>
        <p:spPr>
          <a:xfrm>
            <a:off x="8289692" y="4132849"/>
            <a:ext cx="1121445" cy="367787"/>
          </a:xfrm>
          <a:prstGeom prst="rect">
            <a:avLst/>
          </a:prstGeom>
          <a:noFill/>
          <a:ln w="12700">
            <a:solidFill>
              <a:srgbClr val="BFBFBF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矩形 45"/>
          <p:cNvSpPr/>
          <p:nvPr/>
        </p:nvSpPr>
        <p:spPr>
          <a:xfrm>
            <a:off x="8274948" y="3335957"/>
            <a:ext cx="1121445" cy="367787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矩形 46"/>
          <p:cNvSpPr/>
          <p:nvPr/>
        </p:nvSpPr>
        <p:spPr>
          <a:xfrm>
            <a:off x="8289692" y="3728411"/>
            <a:ext cx="1121445" cy="367787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49130" y="1723284"/>
            <a:ext cx="8746656" cy="49117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222" y="669374"/>
            <a:ext cx="106045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en-US" altLang="en-US" sz="3200" dirty="0"/>
              <a:t> </a:t>
            </a:r>
            <a:r>
              <a:rPr lang="zh-CN" altLang="zh-CN" sz="3200" dirty="0"/>
              <a:t>基于</a:t>
            </a:r>
            <a:r>
              <a:rPr lang="en-US" altLang="en-US" sz="3200" dirty="0"/>
              <a:t>LLM</a:t>
            </a:r>
            <a:r>
              <a:rPr lang="zh-CN" altLang="zh-CN" sz="3200" dirty="0"/>
              <a:t>的文档问答</a:t>
            </a:r>
            <a:r>
              <a:rPr lang="en-US" altLang="en-US" sz="3200" dirty="0"/>
              <a:t>--</a:t>
            </a:r>
            <a:r>
              <a:rPr lang="zh-CN" altLang="zh-CN" sz="3200" dirty="0"/>
              <a:t>公司综合问题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6222" y="1259543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FF0000"/>
                </a:solidFill>
              </a:rPr>
              <a:t>不抽取关键词</a:t>
            </a:r>
            <a:r>
              <a:rPr lang="en-US" altLang="en-US" sz="2400" b="1" i="1">
                <a:solidFill>
                  <a:srgbClr val="0000FF"/>
                </a:solidFill>
              </a:rPr>
              <a:t> </a:t>
            </a:r>
            <a:r>
              <a:rPr lang="zh-CN" altLang="zh-CN" sz="2400" b="1" i="1">
                <a:solidFill>
                  <a:srgbClr val="0000FF"/>
                </a:solidFill>
              </a:rPr>
              <a:t>和</a:t>
            </a:r>
            <a:r>
              <a:rPr lang="en-US" altLang="en-US" sz="2400" b="1" i="1">
                <a:solidFill>
                  <a:srgbClr val="0070C0"/>
                </a:solidFill>
              </a:rPr>
              <a:t> </a:t>
            </a:r>
            <a:r>
              <a:rPr lang="zh-CN" altLang="zh-CN" sz="2400" b="1" i="1">
                <a:solidFill>
                  <a:srgbClr val="0000FF"/>
                </a:solidFill>
              </a:rPr>
              <a:t>抽取关键词</a:t>
            </a:r>
            <a:r>
              <a:rPr lang="en-US" altLang="en-US" sz="2400" b="1" i="1">
                <a:solidFill>
                  <a:srgbClr val="0000FF"/>
                </a:solidFill>
              </a:rPr>
              <a:t> </a:t>
            </a:r>
            <a:r>
              <a:rPr lang="zh-CN" altLang="zh-CN" sz="2400" b="1" i="1">
                <a:solidFill>
                  <a:srgbClr val="0000FF"/>
                </a:solidFill>
              </a:rPr>
              <a:t>召回的效果对比</a:t>
            </a:r>
          </a:p>
        </p:txBody>
      </p:sp>
      <p:sp>
        <p:nvSpPr>
          <p:cNvPr id="6" name="矩形 5"/>
          <p:cNvSpPr/>
          <p:nvPr/>
        </p:nvSpPr>
        <p:spPr>
          <a:xfrm>
            <a:off x="749130" y="1723284"/>
            <a:ext cx="3562296" cy="426141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/>
          </a:p>
        </p:txBody>
      </p:sp>
      <p:sp>
        <p:nvSpPr>
          <p:cNvPr id="7" name="矩形 6"/>
          <p:cNvSpPr/>
          <p:nvPr/>
        </p:nvSpPr>
        <p:spPr>
          <a:xfrm>
            <a:off x="749130" y="6248593"/>
            <a:ext cx="8746656" cy="38646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endParaRPr/>
          </a:p>
        </p:txBody>
      </p:sp>
      <p:cxnSp>
        <p:nvCxnSpPr>
          <p:cNvPr id="8" name="直接箭头连接符 7"/>
          <p:cNvCxnSpPr>
            <a:endCxn id="7" idx="2"/>
          </p:cNvCxnSpPr>
          <p:nvPr/>
        </p:nvCxnSpPr>
        <p:spPr>
          <a:xfrm>
            <a:off x="4419660" y="4965412"/>
            <a:ext cx="702798" cy="1283181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9" name="文本框 8"/>
          <p:cNvSpPr txBox="1"/>
          <p:nvPr/>
        </p:nvSpPr>
        <p:spPr>
          <a:xfrm>
            <a:off x="4851146" y="5200768"/>
            <a:ext cx="32131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>
                <a:solidFill>
                  <a:srgbClr val="FF0000"/>
                </a:solidFill>
              </a:rPr>
              <a:t>召回错误文本，导致回答错误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579657" y="3778130"/>
            <a:ext cx="2264544" cy="1035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600"/>
              <a:t>问题：请简要介绍一下安硕信息</a:t>
            </a:r>
            <a:r>
              <a:rPr lang="en-US" altLang="en-US" sz="1600"/>
              <a:t>2021</a:t>
            </a:r>
            <a:r>
              <a:rPr lang="zh-CN" altLang="zh-CN" sz="1600"/>
              <a:t>年公司的产品信息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4132991" y="3831787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正则关键词抽取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670" y="973445"/>
            <a:ext cx="36703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整体方案概览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6347114" y="3831787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基于</a:t>
            </a:r>
            <a:r>
              <a:rPr lang="en-US" altLang="en-US"/>
              <a:t>LLM</a:t>
            </a:r>
            <a:r>
              <a:rPr lang="zh-CN" altLang="zh-CN"/>
              <a:t>的关键词抽取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549318" y="3831787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基于</a:t>
            </a:r>
            <a:r>
              <a:rPr lang="en-US" altLang="en-US"/>
              <a:t>LLM</a:t>
            </a:r>
            <a:r>
              <a:rPr lang="zh-CN" altLang="zh-CN"/>
              <a:t>的文档问答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919385" y="3831787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问题分类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5252318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表格数据</a:t>
            </a:r>
          </a:p>
          <a:p>
            <a:pPr lvl="0" algn="ctr"/>
            <a:r>
              <a:rPr lang="zh-CN" altLang="zh-CN"/>
              <a:t>入库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964942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标题分级</a:t>
            </a:r>
          </a:p>
          <a:p>
            <a:pPr lvl="0" algn="ctr"/>
            <a:r>
              <a:rPr lang="zh-CN" altLang="zh-CN"/>
              <a:t>抽取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8549318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文本分块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3787" y="4006942"/>
            <a:ext cx="764664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问题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646130" y="4000592"/>
            <a:ext cx="76835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回答</a:t>
            </a:r>
          </a:p>
        </p:txBody>
      </p:sp>
      <p:cxnSp>
        <p:nvCxnSpPr>
          <p:cNvPr id="13" name="连接符: 肘形 12"/>
          <p:cNvCxnSpPr>
            <a:stCxn id="9" idx="2"/>
            <a:endCxn id="6" idx="0"/>
          </p:cNvCxnSpPr>
          <p:nvPr/>
        </p:nvCxnSpPr>
        <p:spPr>
          <a:xfrm rot="5400000" flipV="1">
            <a:off x="7962900" y="2527300"/>
            <a:ext cx="1022350" cy="15811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C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4" name="连接符: 肘形 13"/>
          <p:cNvCxnSpPr>
            <a:stCxn id="8" idx="2"/>
            <a:endCxn id="3" idx="0"/>
          </p:cNvCxnSpPr>
          <p:nvPr/>
        </p:nvCxnSpPr>
        <p:spPr>
          <a:xfrm rot="5400000">
            <a:off x="4899025" y="2759075"/>
            <a:ext cx="1022350" cy="11176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C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5" name="连接符: 肘形 14"/>
          <p:cNvCxnSpPr>
            <a:stCxn id="8" idx="2"/>
            <a:endCxn id="5" idx="0"/>
          </p:cNvCxnSpPr>
          <p:nvPr/>
        </p:nvCxnSpPr>
        <p:spPr>
          <a:xfrm rot="5400000" flipV="1">
            <a:off x="6007100" y="2768600"/>
            <a:ext cx="1022350" cy="10985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C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6" name="连接符: 肘形 15"/>
          <p:cNvCxnSpPr>
            <a:stCxn id="3" idx="2"/>
            <a:endCxn id="0" idx="2"/>
          </p:cNvCxnSpPr>
          <p:nvPr/>
        </p:nvCxnSpPr>
        <p:spPr>
          <a:xfrm rot="5400000" flipH="1" flipV="1">
            <a:off x="7512050" y="1689100"/>
            <a:ext cx="279400" cy="5600700"/>
          </a:xfrm>
          <a:prstGeom prst="bentConnector3">
            <a:avLst>
              <a:gd name="adj1" fmla="val -178157"/>
            </a:avLst>
          </a:prstGeom>
          <a:noFill/>
          <a:ln w="25400">
            <a:solidFill>
              <a:srgbClr val="2972F4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7" name="连接符: 肘形 16"/>
          <p:cNvCxnSpPr>
            <a:stCxn id="5" idx="2"/>
            <a:endCxn id="0" idx="2"/>
          </p:cNvCxnSpPr>
          <p:nvPr/>
        </p:nvCxnSpPr>
        <p:spPr>
          <a:xfrm rot="5400000" flipH="1" flipV="1">
            <a:off x="8620125" y="2797175"/>
            <a:ext cx="279400" cy="3384550"/>
          </a:xfrm>
          <a:prstGeom prst="bentConnector3">
            <a:avLst>
              <a:gd name="adj1" fmla="val -178157"/>
            </a:avLst>
          </a:prstGeom>
          <a:noFill/>
          <a:ln w="25400">
            <a:solidFill>
              <a:srgbClr val="2972F4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8" name="直接箭头连接符 17"/>
          <p:cNvCxnSpPr>
            <a:stCxn id="11" idx="1"/>
          </p:cNvCxnSpPr>
          <p:nvPr/>
        </p:nvCxnSpPr>
        <p:spPr>
          <a:xfrm>
            <a:off x="1348451" y="4229192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3533963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5736922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21" name="直接箭头连接符 20"/>
          <p:cNvCxnSpPr/>
          <p:nvPr/>
        </p:nvCxnSpPr>
        <p:spPr>
          <a:xfrm>
            <a:off x="7934151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22" name="直接箭头连接符 21"/>
          <p:cNvCxnSpPr/>
          <p:nvPr/>
        </p:nvCxnSpPr>
        <p:spPr>
          <a:xfrm>
            <a:off x="10112487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23" name="文本框 22"/>
          <p:cNvSpPr txBox="1"/>
          <p:nvPr/>
        </p:nvSpPr>
        <p:spPr>
          <a:xfrm>
            <a:off x="7029450" y="4793695"/>
            <a:ext cx="2599375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向量相似匹配到数据库关键词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606800" y="5558686"/>
            <a:ext cx="2400300" cy="8001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 b="1">
                <a:solidFill>
                  <a:srgbClr val="2972F4"/>
                </a:solidFill>
              </a:rPr>
              <a:t>数据库高频问题
的快速响应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394066" y="5558686"/>
            <a:ext cx="1441450" cy="8001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 b="1">
                <a:solidFill>
                  <a:srgbClr val="2972F4"/>
                </a:solidFill>
              </a:rPr>
              <a:t>数据库相似问题的泛化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549318" y="5558686"/>
            <a:ext cx="1346200" cy="800100"/>
          </a:xfrm>
        </p:spPr>
        <p:txBody>
          <a:bodyPr>
            <a:spAutoFit/>
          </a:bodyPr>
          <a:lstStyle/>
          <a:p>
            <a:pPr lvl="0" algn="ctr"/>
            <a:r>
              <a:rPr lang="zh-CN" altLang="zh-CN" sz="1800" b="1">
                <a:solidFill>
                  <a:srgbClr val="2972F4"/>
                </a:solidFill>
              </a:rPr>
              <a:t>数据库外问题的兜底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10112487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lvl="0" algn="ctr"/>
            <a:r>
              <a:rPr lang="zh-CN" altLang="zh-CN"/>
              <a:t>表格生成</a:t>
            </a:r>
          </a:p>
          <a:p>
            <a:pPr lvl="0" algn="ctr"/>
            <a:r>
              <a:rPr lang="zh-CN" altLang="zh-CN"/>
              <a:t>句子</a:t>
            </a:r>
          </a:p>
        </p:txBody>
      </p:sp>
      <p:cxnSp>
        <p:nvCxnSpPr>
          <p:cNvPr id="28" name="直接箭头连接符 27"/>
          <p:cNvCxnSpPr>
            <a:stCxn id="10" idx="2"/>
            <a:endCxn id="6" idx="0"/>
          </p:cNvCxnSpPr>
          <p:nvPr/>
        </p:nvCxnSpPr>
        <p:spPr>
          <a:xfrm>
            <a:off x="9267111" y="2807928"/>
            <a:ext cx="11990" cy="1023859"/>
          </a:xfrm>
          <a:prstGeom prst="straightConnector1">
            <a:avLst/>
          </a:prstGeom>
          <a:noFill/>
          <a:ln w="25400">
            <a:solidFill>
              <a:srgbClr val="FFC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29" name="连接符: 肘形 28"/>
          <p:cNvCxnSpPr>
            <a:stCxn id="27" idx="2"/>
            <a:endCxn id="6" idx="0"/>
          </p:cNvCxnSpPr>
          <p:nvPr/>
        </p:nvCxnSpPr>
        <p:spPr>
          <a:xfrm rot="5400000">
            <a:off x="9537700" y="2533650"/>
            <a:ext cx="1022350" cy="15684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C000"/>
            </a:solidFill>
            <a:prstDash val="solid"/>
            <a:headEnd w="med" len="med"/>
            <a:tailEnd type="triangle" w="med" len="med"/>
          </a:ln>
        </p:spPr>
      </p:cxnSp>
      <p:sp>
        <p:nvSpPr>
          <p:cNvPr id="30" name="文本框 29"/>
          <p:cNvSpPr txBox="1"/>
          <p:nvPr/>
        </p:nvSpPr>
        <p:spPr>
          <a:xfrm>
            <a:off x="4850784" y="4793695"/>
            <a:ext cx="2069812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抽取到（</a:t>
            </a:r>
            <a:r>
              <a:rPr lang="en-US" altLang="en-US" sz="1400"/>
              <a:t>type1,type2</a:t>
            </a:r>
            <a:r>
              <a:rPr lang="zh-CN" altLang="zh-CN" sz="1400"/>
              <a:t>）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66222" y="1993707"/>
            <a:ext cx="11356914" cy="46513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222" y="717357"/>
            <a:ext cx="106045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en-US" altLang="en-US" sz="3200"/>
              <a:t> </a:t>
            </a:r>
            <a:r>
              <a:rPr lang="zh-CN" altLang="zh-CN" sz="3200"/>
              <a:t>基于</a:t>
            </a:r>
            <a:r>
              <a:rPr lang="en-US" altLang="en-US" sz="3200"/>
              <a:t>LLM</a:t>
            </a:r>
            <a:r>
              <a:rPr lang="zh-CN" altLang="zh-CN" sz="3200"/>
              <a:t>的文档问答</a:t>
            </a:r>
            <a:r>
              <a:rPr lang="en-US" altLang="en-US" sz="3200"/>
              <a:t>--</a:t>
            </a:r>
            <a:r>
              <a:rPr lang="zh-CN" altLang="zh-CN" sz="3200"/>
              <a:t>公司综合问题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6222" y="143490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不抽取关键词</a:t>
            </a:r>
            <a:r>
              <a:rPr lang="en-US" altLang="en-US" sz="2400" b="1" i="1">
                <a:solidFill>
                  <a:srgbClr val="0000FF"/>
                </a:solidFill>
              </a:rPr>
              <a:t> </a:t>
            </a:r>
            <a:r>
              <a:rPr lang="zh-CN" altLang="zh-CN" sz="2400" b="1" i="1">
                <a:solidFill>
                  <a:srgbClr val="0000FF"/>
                </a:solidFill>
              </a:rPr>
              <a:t>和</a:t>
            </a:r>
            <a:r>
              <a:rPr lang="en-US" altLang="en-US" sz="2400" b="1" i="1">
                <a:solidFill>
                  <a:srgbClr val="0000FF"/>
                </a:solidFill>
              </a:rPr>
              <a:t> </a:t>
            </a:r>
            <a:r>
              <a:rPr lang="zh-CN" altLang="zh-CN" sz="2400" b="1" i="1">
                <a:solidFill>
                  <a:srgbClr val="FF0000"/>
                </a:solidFill>
              </a:rPr>
              <a:t>抽取关键词</a:t>
            </a:r>
            <a:r>
              <a:rPr lang="en-US" altLang="en-US" sz="2400" b="1" i="1">
                <a:solidFill>
                  <a:srgbClr val="0000FF"/>
                </a:solidFill>
              </a:rPr>
              <a:t> </a:t>
            </a:r>
            <a:r>
              <a:rPr lang="zh-CN" altLang="zh-CN" sz="2400" b="1" i="1">
                <a:solidFill>
                  <a:srgbClr val="0000FF"/>
                </a:solidFill>
              </a:rPr>
              <a:t>召回的效果对比</a:t>
            </a:r>
          </a:p>
        </p:txBody>
      </p:sp>
      <p:sp>
        <p:nvSpPr>
          <p:cNvPr id="6" name="矩形 5"/>
          <p:cNvSpPr/>
          <p:nvPr/>
        </p:nvSpPr>
        <p:spPr>
          <a:xfrm>
            <a:off x="366222" y="3112558"/>
            <a:ext cx="11263653" cy="861829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矩形 6"/>
          <p:cNvSpPr/>
          <p:nvPr/>
        </p:nvSpPr>
        <p:spPr>
          <a:xfrm>
            <a:off x="412852" y="6070924"/>
            <a:ext cx="11263653" cy="574172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8" name="直接箭头连接符 7"/>
          <p:cNvCxnSpPr/>
          <p:nvPr/>
        </p:nvCxnSpPr>
        <p:spPr>
          <a:xfrm>
            <a:off x="5827230" y="4147052"/>
            <a:ext cx="6538" cy="163462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9" name="文本框 8"/>
          <p:cNvSpPr txBox="1"/>
          <p:nvPr/>
        </p:nvSpPr>
        <p:spPr>
          <a:xfrm>
            <a:off x="5951445" y="4885808"/>
            <a:ext cx="3209746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FF0000"/>
                </a:solidFill>
              </a:rPr>
              <a:t>正确召回文本，回答正确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710442" y="2050400"/>
            <a:ext cx="640690" cy="85199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11" name="文本框 10"/>
          <p:cNvSpPr txBox="1"/>
          <p:nvPr/>
        </p:nvSpPr>
        <p:spPr>
          <a:xfrm>
            <a:off x="2351132" y="1913349"/>
            <a:ext cx="6096000" cy="444500"/>
          </a:xfrm>
        </p:spPr>
        <p:txBody>
          <a:bodyPr>
            <a:spAutoFit/>
          </a:bodyPr>
          <a:lstStyle/>
          <a:p>
            <a:pPr lvl="0"/>
            <a:r>
              <a:rPr lang="en-US" altLang="en-US">
                <a:solidFill>
                  <a:srgbClr val="FF0000"/>
                </a:solidFill>
              </a:rPr>
              <a:t>LLM</a:t>
            </a:r>
            <a:r>
              <a:rPr lang="zh-CN" altLang="zh-CN">
                <a:solidFill>
                  <a:srgbClr val="FF0000"/>
                </a:solidFill>
              </a:rPr>
              <a:t>正确抽取到关键词</a:t>
            </a:r>
            <a:r>
              <a:rPr lang="en-US" altLang="en-US">
                <a:solidFill>
                  <a:srgbClr val="FF0000"/>
                </a:solidFill>
              </a:rPr>
              <a:t>"</a:t>
            </a:r>
            <a:r>
              <a:rPr lang="zh-CN" altLang="zh-CN">
                <a:solidFill>
                  <a:srgbClr val="FF0000"/>
                </a:solidFill>
              </a:rPr>
              <a:t>产品信息</a:t>
            </a:r>
            <a:r>
              <a:rPr lang="en-US" altLang="en-US">
                <a:solidFill>
                  <a:srgbClr val="FF0000"/>
                </a:solidFill>
              </a:rPr>
              <a:t>"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670" y="854448"/>
            <a:ext cx="46672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 dirty="0"/>
              <a:t>总结与展望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5579" y="1501497"/>
            <a:ext cx="11125200" cy="5022850"/>
          </a:xfr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800">
                <a:solidFill>
                  <a:srgbClr val="2972F4"/>
                </a:solidFill>
              </a:rPr>
              <a:t>总结：</a:t>
            </a:r>
          </a:p>
          <a:p>
            <a:pPr lvl="0">
              <a:lnSpc>
                <a:spcPct val="150000"/>
              </a:lnSpc>
            </a:pPr>
            <a:r>
              <a:rPr lang="en-US" altLang="en-US" sz="1800"/>
              <a:t>1</a:t>
            </a:r>
            <a:r>
              <a:rPr lang="zh-CN" altLang="zh-CN" sz="1800"/>
              <a:t>、基于</a:t>
            </a:r>
            <a:r>
              <a:rPr lang="zh-CN" altLang="zh-CN" sz="1800">
                <a:solidFill>
                  <a:srgbClr val="FF0000"/>
                </a:solidFill>
              </a:rPr>
              <a:t>正则</a:t>
            </a:r>
            <a:r>
              <a:rPr lang="zh-CN" altLang="zh-CN" sz="1800"/>
              <a:t>分类与抽取关键词的方式，实现数据库字段</a:t>
            </a:r>
            <a:r>
              <a:rPr lang="zh-CN" altLang="zh-CN" sz="1800">
                <a:solidFill>
                  <a:srgbClr val="FF0000"/>
                </a:solidFill>
              </a:rPr>
              <a:t>高频问题的快速回答</a:t>
            </a:r>
            <a:r>
              <a:rPr lang="en-US" altLang="en-US" sz="1800"/>
              <a:t>
2</a:t>
            </a:r>
            <a:r>
              <a:rPr lang="zh-CN" altLang="zh-CN" sz="1800"/>
              <a:t>、基于</a:t>
            </a:r>
            <a:r>
              <a:rPr lang="en-US" altLang="en-US" sz="1800">
                <a:solidFill>
                  <a:srgbClr val="FF0000"/>
                </a:solidFill>
              </a:rPr>
              <a:t>LLM</a:t>
            </a:r>
            <a:r>
              <a:rPr lang="zh-CN" altLang="zh-CN" sz="1800">
                <a:solidFill>
                  <a:srgbClr val="FF0000"/>
                </a:solidFill>
              </a:rPr>
              <a:t>抽取关键词</a:t>
            </a:r>
            <a:r>
              <a:rPr lang="zh-CN" altLang="zh-CN" sz="1800"/>
              <a:t>的方式，实现与数据库字段</a:t>
            </a:r>
            <a:r>
              <a:rPr lang="zh-CN" altLang="zh-CN" sz="1800">
                <a:solidFill>
                  <a:srgbClr val="FF0000"/>
                </a:solidFill>
              </a:rPr>
              <a:t>相似问题的泛化</a:t>
            </a:r>
          </a:p>
          <a:p>
            <a:pPr lvl="0">
              <a:lnSpc>
                <a:spcPct val="150000"/>
              </a:lnSpc>
            </a:pPr>
            <a:r>
              <a:rPr lang="en-US" altLang="en-US" sz="1800"/>
              <a:t>3</a:t>
            </a:r>
            <a:r>
              <a:rPr lang="zh-CN" altLang="zh-CN" sz="1800"/>
              <a:t>、基于</a:t>
            </a:r>
            <a:r>
              <a:rPr lang="en-US" altLang="en-US" sz="1800">
                <a:solidFill>
                  <a:srgbClr val="FF0000"/>
                </a:solidFill>
              </a:rPr>
              <a:t>LLM</a:t>
            </a:r>
            <a:r>
              <a:rPr lang="zh-CN" altLang="zh-CN" sz="1800">
                <a:solidFill>
                  <a:srgbClr val="FF0000"/>
                </a:solidFill>
              </a:rPr>
              <a:t>文档问答</a:t>
            </a:r>
            <a:r>
              <a:rPr lang="zh-CN" altLang="zh-CN" sz="1800"/>
              <a:t>的方式，实现数据库字段外</a:t>
            </a:r>
            <a:r>
              <a:rPr lang="zh-CN" altLang="zh-CN" sz="1800">
                <a:solidFill>
                  <a:srgbClr val="FF0000"/>
                </a:solidFill>
              </a:rPr>
              <a:t>问题的兜底</a:t>
            </a:r>
            <a:br>
              <a:rPr lang="en-US" altLang="en-US"/>
            </a:br>
            <a:r>
              <a:rPr lang="zh-CN" altLang="zh-CN" sz="1800">
                <a:solidFill>
                  <a:srgbClr val="2972F4"/>
                </a:solidFill>
              </a:rPr>
              <a:t>亮点：</a:t>
            </a:r>
            <a:r>
              <a:rPr lang="en-US" altLang="en-US" sz="1800"/>
              <a:t>
1</a:t>
            </a:r>
            <a:r>
              <a:rPr lang="zh-CN" altLang="zh-CN" sz="1800"/>
              <a:t>、使用</a:t>
            </a:r>
            <a:r>
              <a:rPr lang="en-US" altLang="en-US" sz="1800">
                <a:solidFill>
                  <a:srgbClr val="FF0000"/>
                </a:solidFill>
              </a:rPr>
              <a:t>In-Context Learning</a:t>
            </a:r>
            <a:r>
              <a:rPr lang="zh-CN" altLang="zh-CN" sz="1800"/>
              <a:t>的方式抽取关键词，无需微调，</a:t>
            </a:r>
            <a:r>
              <a:rPr lang="zh-CN" altLang="zh-CN" sz="1800">
                <a:solidFill>
                  <a:srgbClr val="FF0000"/>
                </a:solidFill>
              </a:rPr>
              <a:t>保留大模型的通用能力</a:t>
            </a:r>
            <a:r>
              <a:rPr lang="en-US" altLang="en-US" sz="1800"/>
              <a:t>
2</a:t>
            </a:r>
            <a:r>
              <a:rPr lang="zh-CN" altLang="zh-CN" sz="1800"/>
              <a:t>、通过</a:t>
            </a:r>
            <a:r>
              <a:rPr lang="zh-CN" altLang="zh-CN" sz="1800">
                <a:solidFill>
                  <a:srgbClr val="FF0000"/>
                </a:solidFill>
              </a:rPr>
              <a:t>分块文本增加标题</a:t>
            </a:r>
            <a:r>
              <a:rPr lang="zh-CN" altLang="zh-CN" sz="1800"/>
              <a:t>信息，以及</a:t>
            </a:r>
            <a:r>
              <a:rPr lang="en-US" altLang="en-US" sz="1800">
                <a:solidFill>
                  <a:srgbClr val="FF0000"/>
                </a:solidFill>
              </a:rPr>
              <a:t>LLM</a:t>
            </a:r>
            <a:r>
              <a:rPr lang="zh-CN" altLang="zh-CN" sz="1800">
                <a:solidFill>
                  <a:srgbClr val="FF0000"/>
                </a:solidFill>
              </a:rPr>
              <a:t>关键词的召回增强</a:t>
            </a:r>
            <a:r>
              <a:rPr lang="zh-CN" altLang="zh-CN" sz="1800"/>
              <a:t>的方法，显著提升回答公司综合问题的效果</a:t>
            </a:r>
          </a:p>
          <a:p>
            <a:pPr lvl="0">
              <a:lnSpc>
                <a:spcPct val="150000"/>
              </a:lnSpc>
            </a:pPr>
            <a:r>
              <a:rPr lang="zh-CN" altLang="zh-CN" sz="1800">
                <a:solidFill>
                  <a:srgbClr val="2972F4"/>
                </a:solidFill>
              </a:rPr>
              <a:t>展望：</a:t>
            </a:r>
          </a:p>
          <a:p>
            <a:pPr lvl="0">
              <a:lnSpc>
                <a:spcPct val="150000"/>
              </a:lnSpc>
            </a:pPr>
            <a:r>
              <a:rPr lang="en-US" altLang="en-US"/>
              <a:t>1</a:t>
            </a:r>
            <a:r>
              <a:rPr lang="zh-CN" altLang="zh-CN"/>
              <a:t>、可以做更多向量模型的选型，如</a:t>
            </a:r>
            <a:r>
              <a:rPr lang="en-US" altLang="en-US"/>
              <a:t>	</a:t>
            </a:r>
            <a:r>
              <a:rPr lang="en-US" altLang="en-US" u="sng">
                <a:highlight>
                  <a:srgbClr val="FFF2E5"/>
                </a:highlight>
                <a:latin typeface="IBM Plex Mono"/>
                <a:ea typeface="IBM Plex Mono"/>
                <a:hlinkClick r:id="rId2"/>
              </a:rPr>
              <a:t>bge</a:t>
            </a:r>
            <a:r>
              <a:rPr lang="zh-CN" altLang="zh-CN" sz="1800" b="0" i="0" strike="noStrike" spc="0">
                <a:solidFill>
                  <a:srgbClr val="000000"/>
                </a:solidFill>
                <a:latin typeface="微软雅黑"/>
                <a:ea typeface="微软雅黑"/>
              </a:rPr>
              <a:t>，</a:t>
            </a:r>
            <a:r>
              <a:rPr lang="en-US" altLang="en-US" u="sng">
                <a:highlight>
                  <a:srgbClr val="FFF2E5"/>
                </a:highlight>
                <a:latin typeface="IBM Plex Mono"/>
                <a:ea typeface="IBM Plex Mono"/>
                <a:hlinkClick r:id="rId3"/>
              </a:rPr>
              <a:t>stella</a:t>
            </a:r>
            <a:r>
              <a:rPr lang="zh-CN" altLang="zh-CN" sz="1800" b="0" i="0" strike="noStrike" spc="0">
                <a:solidFill>
                  <a:srgbClr val="000000"/>
                </a:solidFill>
                <a:latin typeface="微软雅黑"/>
                <a:ea typeface="微软雅黑"/>
              </a:rPr>
              <a:t>等</a:t>
            </a:r>
          </a:p>
          <a:p>
            <a:pPr lvl="0">
              <a:lnSpc>
                <a:spcPct val="150000"/>
              </a:lnSpc>
            </a:pPr>
            <a:r>
              <a:rPr lang="en-US" altLang="en-US"/>
              <a:t>2</a:t>
            </a:r>
            <a:r>
              <a:rPr lang="zh-CN" altLang="zh-CN"/>
              <a:t>、可以在文本召回的时候做更多向量召回的优化</a:t>
            </a:r>
          </a:p>
          <a:p>
            <a:pPr lvl="0">
              <a:lnSpc>
                <a:spcPct val="150000"/>
              </a:lnSpc>
            </a:pPr>
            <a:r>
              <a:rPr lang="en-US" altLang="en-US"/>
              <a:t>3</a:t>
            </a:r>
            <a:r>
              <a:rPr lang="zh-CN" altLang="zh-CN"/>
              <a:t>、探索</a:t>
            </a:r>
            <a:r>
              <a:rPr lang="en-US" altLang="en-US"/>
              <a:t>text2sql</a:t>
            </a:r>
            <a:r>
              <a:rPr lang="zh-CN" altLang="zh-CN"/>
              <a:t>来做计算题的能力</a:t>
            </a:r>
          </a:p>
          <a:p>
            <a:pPr lvl="0">
              <a:lnSpc>
                <a:spcPct val="150000"/>
              </a:lnSpc>
            </a:pPr>
            <a:r>
              <a:rPr lang="en-US" altLang="en-US"/>
              <a:t>4</a:t>
            </a:r>
            <a:r>
              <a:rPr lang="zh-CN" altLang="zh-CN"/>
              <a:t>、分类算法的优化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hanks_"/>
          <p:cNvSpPr txBox="1"/>
          <p:nvPr/>
        </p:nvSpPr>
        <p:spPr>
          <a:xfrm>
            <a:off x="5002530" y="2921844"/>
            <a:ext cx="2186940" cy="814388"/>
          </a:xfrm>
          <a:prstGeom prst="rect">
            <a:avLst/>
          </a:prstGeom>
          <a:ln w="12700">
            <a:miter/>
          </a:ln>
        </p:spPr>
        <p:txBody>
          <a:bodyPr wrap="none" lIns="22859" tIns="22859" rIns="22859" bIns="22859">
            <a:spAutoFit/>
          </a:bodyPr>
          <a:lstStyle>
            <a:lvl1pPr lvl="0" defTabSz="457200">
              <a:defRPr sz="5000">
                <a:solidFill>
                  <a:srgbClr val="0000F5"/>
                </a:solidFill>
                <a:latin typeface="Alibaba PuHuiTi 2 85 Bold"/>
                <a:ea typeface="Alibaba PuHuiTi 2 85 Bold"/>
              </a:defRPr>
            </a:lvl1pPr>
          </a:lstStyle>
          <a:p>
            <a:r>
              <a:rPr b="1">
                <a:latin typeface="Alibaba PuHuiTi 2.0 85 Bold"/>
                <a:ea typeface="Alibaba PuHuiTi 2.0 85 Bold"/>
              </a:rPr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132991" y="3831787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正则关键词抽取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6347114" y="3831787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基于</a:t>
            </a:r>
            <a:r>
              <a:rPr lang="en-US" altLang="en-US">
                <a:solidFill>
                  <a:srgbClr val="7F7F7F"/>
                </a:solidFill>
              </a:rPr>
              <a:t>LLM</a:t>
            </a:r>
            <a:r>
              <a:rPr lang="zh-CN" altLang="zh-CN">
                <a:solidFill>
                  <a:srgbClr val="7F7F7F"/>
                </a:solidFill>
              </a:rPr>
              <a:t>的关键词抽取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549318" y="3831787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基于</a:t>
            </a:r>
            <a:r>
              <a:rPr lang="en-US" altLang="en-US">
                <a:solidFill>
                  <a:srgbClr val="7F7F7F"/>
                </a:solidFill>
              </a:rPr>
              <a:t>LLM</a:t>
            </a:r>
            <a:r>
              <a:rPr lang="zh-CN" altLang="zh-CN">
                <a:solidFill>
                  <a:srgbClr val="7F7F7F"/>
                </a:solidFill>
              </a:rPr>
              <a:t>的文档问答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919385" y="3831787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问题分类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5252318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/>
              <a:t>表格数据</a:t>
            </a:r>
          </a:p>
          <a:p>
            <a:pPr lvl="0" algn="ctr"/>
            <a:r>
              <a:rPr lang="zh-CN" altLang="zh-CN"/>
              <a:t>入库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964942" y="2013118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标题分级</a:t>
            </a:r>
          </a:p>
          <a:p>
            <a:pPr lvl="0" algn="ctr"/>
            <a:r>
              <a:rPr lang="zh-CN" altLang="zh-CN">
                <a:solidFill>
                  <a:srgbClr val="7F7F7F"/>
                </a:solidFill>
              </a:rPr>
              <a:t>抽取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8549318" y="2013118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  <a:headEnd/>
            <a:tailEnd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文本分块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3787" y="4006942"/>
            <a:ext cx="768350" cy="444500"/>
          </a:xfrm>
          <a:prstGeom prst="rect">
            <a:avLst/>
          </a:prstGeom>
          <a:ln w="9525">
            <a:solidFill>
              <a:srgbClr val="BFBFB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7F7F7F"/>
                </a:solidFill>
              </a:rPr>
              <a:t>问题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646130" y="4000592"/>
            <a:ext cx="768350" cy="444500"/>
          </a:xfrm>
          <a:prstGeom prst="rect">
            <a:avLst/>
          </a:prstGeom>
          <a:ln w="9525">
            <a:solidFill>
              <a:srgbClr val="BFBFB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7F7F7F"/>
                </a:solidFill>
              </a:rPr>
              <a:t>回答</a:t>
            </a:r>
          </a:p>
        </p:txBody>
      </p:sp>
      <p:cxnSp>
        <p:nvCxnSpPr>
          <p:cNvPr id="13" name="连接符: 肘形 12"/>
          <p:cNvCxnSpPr>
            <a:stCxn id="9" idx="2"/>
            <a:endCxn id="6" idx="0"/>
          </p:cNvCxnSpPr>
          <p:nvPr/>
        </p:nvCxnSpPr>
        <p:spPr>
          <a:xfrm rot="5400000" flipV="1">
            <a:off x="7962900" y="2527300"/>
            <a:ext cx="1022350" cy="15811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4" name="连接符: 肘形 13"/>
          <p:cNvCxnSpPr>
            <a:stCxn id="8" idx="2"/>
            <a:endCxn id="4" idx="0"/>
          </p:cNvCxnSpPr>
          <p:nvPr/>
        </p:nvCxnSpPr>
        <p:spPr>
          <a:xfrm rot="5400000">
            <a:off x="4899025" y="2759075"/>
            <a:ext cx="1022350" cy="11176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2972F4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5" name="连接符: 肘形 14"/>
          <p:cNvCxnSpPr>
            <a:stCxn id="8" idx="2"/>
            <a:endCxn id="5" idx="0"/>
          </p:cNvCxnSpPr>
          <p:nvPr/>
        </p:nvCxnSpPr>
        <p:spPr>
          <a:xfrm rot="5400000" flipV="1">
            <a:off x="6007100" y="2768600"/>
            <a:ext cx="1022350" cy="10985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2972F4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6" name="连接符: 肘形 15"/>
          <p:cNvCxnSpPr>
            <a:stCxn id="4" idx="2"/>
          </p:cNvCxnSpPr>
          <p:nvPr/>
        </p:nvCxnSpPr>
        <p:spPr>
          <a:xfrm rot="5400000" flipH="1" flipV="1">
            <a:off x="7512050" y="1689100"/>
            <a:ext cx="279400" cy="5600700"/>
          </a:xfrm>
          <a:prstGeom prst="bentConnector3">
            <a:avLst>
              <a:gd name="adj1" fmla="val -178157"/>
            </a:avLst>
          </a:prstGeom>
          <a:noFill/>
          <a:ln w="9525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7" name="连接符: 肘形 16"/>
          <p:cNvCxnSpPr>
            <a:stCxn id="5" idx="2"/>
          </p:cNvCxnSpPr>
          <p:nvPr/>
        </p:nvCxnSpPr>
        <p:spPr>
          <a:xfrm rot="5400000" flipH="1" flipV="1">
            <a:off x="8620125" y="2797175"/>
            <a:ext cx="279400" cy="3384550"/>
          </a:xfrm>
          <a:prstGeom prst="bentConnector3">
            <a:avLst>
              <a:gd name="adj1" fmla="val -178157"/>
            </a:avLst>
          </a:prstGeom>
          <a:noFill/>
          <a:ln w="9525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8" name="直接箭头连接符 17"/>
          <p:cNvCxnSpPr>
            <a:stCxn id="11" idx="1"/>
          </p:cNvCxnSpPr>
          <p:nvPr/>
        </p:nvCxnSpPr>
        <p:spPr>
          <a:xfrm>
            <a:off x="1352137" y="4229192"/>
            <a:ext cx="462691" cy="0"/>
          </a:xfrm>
          <a:prstGeom prst="straightConnector1">
            <a:avLst/>
          </a:prstGeom>
          <a:noFill/>
          <a:ln w="9525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3533963" y="4226017"/>
            <a:ext cx="466378" cy="0"/>
          </a:xfrm>
          <a:prstGeom prst="straightConnector1">
            <a:avLst/>
          </a:prstGeom>
          <a:noFill/>
          <a:ln w="9525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5736922" y="4226017"/>
            <a:ext cx="466378" cy="0"/>
          </a:xfrm>
          <a:prstGeom prst="straightConnector1">
            <a:avLst/>
          </a:prstGeom>
          <a:noFill/>
          <a:ln w="9525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21" name="直接箭头连接符 20"/>
          <p:cNvCxnSpPr/>
          <p:nvPr/>
        </p:nvCxnSpPr>
        <p:spPr>
          <a:xfrm>
            <a:off x="7934151" y="4226017"/>
            <a:ext cx="466378" cy="0"/>
          </a:xfrm>
          <a:prstGeom prst="straightConnector1">
            <a:avLst/>
          </a:prstGeom>
          <a:noFill/>
          <a:ln w="9525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22" name="直接箭头连接符 21"/>
          <p:cNvCxnSpPr/>
          <p:nvPr/>
        </p:nvCxnSpPr>
        <p:spPr>
          <a:xfrm>
            <a:off x="10112487" y="4226017"/>
            <a:ext cx="466378" cy="0"/>
          </a:xfrm>
          <a:prstGeom prst="straightConnector1">
            <a:avLst/>
          </a:prstGeom>
          <a:noFill/>
          <a:ln w="9525">
            <a:solidFill>
              <a:srgbClr val="BFBFBF"/>
            </a:solidFill>
            <a:prstDash val="solid"/>
            <a:headEnd/>
            <a:tailEnd type="triangle"/>
          </a:ln>
        </p:spPr>
      </p:cxnSp>
      <p:sp>
        <p:nvSpPr>
          <p:cNvPr id="23" name="文本框 22"/>
          <p:cNvSpPr txBox="1"/>
          <p:nvPr/>
        </p:nvSpPr>
        <p:spPr>
          <a:xfrm>
            <a:off x="7029450" y="4793695"/>
            <a:ext cx="2603500" cy="361950"/>
          </a:xfrm>
          <a:prstGeom prst="rect">
            <a:avLst/>
          </a:prstGeom>
          <a:ln w="9525">
            <a:solidFill>
              <a:srgbClr val="BFBFB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>
                <a:solidFill>
                  <a:srgbClr val="7F7F7F"/>
                </a:solidFill>
              </a:rPr>
              <a:t>向量相似匹配到数据库关键词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606800" y="5558686"/>
            <a:ext cx="2400300" cy="80010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800">
                <a:solidFill>
                  <a:srgbClr val="7F7F7F"/>
                </a:solidFill>
              </a:rPr>
              <a:t>数据库高频问题</a:t>
            </a:r>
            <a:br>
              <a:rPr lang="en-US" altLang="en-US"/>
            </a:br>
            <a:r>
              <a:rPr lang="zh-CN" altLang="zh-CN" sz="1800">
                <a:solidFill>
                  <a:srgbClr val="7F7F7F"/>
                </a:solidFill>
              </a:rPr>
              <a:t>的快速响应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394066" y="5558686"/>
            <a:ext cx="1441450" cy="80010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800">
                <a:solidFill>
                  <a:srgbClr val="7F7F7F"/>
                </a:solidFill>
              </a:rPr>
              <a:t>数据库相似问题的泛化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549318" y="5558686"/>
            <a:ext cx="1346200" cy="800100"/>
          </a:xfrm>
          <a:ln w="0"/>
        </p:spPr>
        <p:txBody>
          <a:bodyPr>
            <a:spAutoFit/>
          </a:bodyPr>
          <a:lstStyle/>
          <a:p>
            <a:pPr lvl="0" algn="ctr"/>
            <a:r>
              <a:rPr lang="zh-CN" altLang="zh-CN" sz="1800">
                <a:solidFill>
                  <a:srgbClr val="7F7F7F"/>
                </a:solidFill>
              </a:rPr>
              <a:t>数据库外问题的兜底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10112487" y="2013118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>
                <a:solidFill>
                  <a:srgbClr val="7F7F7F"/>
                </a:solidFill>
              </a:rPr>
              <a:t>表格生成</a:t>
            </a:r>
          </a:p>
          <a:p>
            <a:pPr lvl="0" algn="ctr"/>
            <a:r>
              <a:rPr lang="zh-CN" altLang="zh-CN">
                <a:solidFill>
                  <a:srgbClr val="7F7F7F"/>
                </a:solidFill>
              </a:rPr>
              <a:t>句子</a:t>
            </a:r>
          </a:p>
        </p:txBody>
      </p:sp>
      <p:cxnSp>
        <p:nvCxnSpPr>
          <p:cNvPr id="28" name="直接箭头连接符 27"/>
          <p:cNvCxnSpPr>
            <a:stCxn id="10" idx="2"/>
            <a:endCxn id="6" idx="0"/>
          </p:cNvCxnSpPr>
          <p:nvPr/>
        </p:nvCxnSpPr>
        <p:spPr>
          <a:xfrm>
            <a:off x="9267111" y="2807928"/>
            <a:ext cx="11990" cy="1023859"/>
          </a:xfrm>
          <a:prstGeom prst="straightConnector1">
            <a:avLst/>
          </a:prstGeom>
          <a:noFill/>
          <a:ln w="9525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29" name="连接符: 肘形 28"/>
          <p:cNvCxnSpPr>
            <a:stCxn id="27" idx="2"/>
            <a:endCxn id="6" idx="0"/>
          </p:cNvCxnSpPr>
          <p:nvPr/>
        </p:nvCxnSpPr>
        <p:spPr>
          <a:xfrm rot="5400000">
            <a:off x="9537700" y="2533650"/>
            <a:ext cx="1022350" cy="15684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sp>
        <p:nvSpPr>
          <p:cNvPr id="30" name="文本框 29"/>
          <p:cNvSpPr txBox="1"/>
          <p:nvPr/>
        </p:nvSpPr>
        <p:spPr>
          <a:xfrm>
            <a:off x="4850784" y="4793695"/>
            <a:ext cx="2070100" cy="361950"/>
          </a:xfrm>
          <a:prstGeom prst="rect">
            <a:avLst/>
          </a:prstGeom>
          <a:ln w="9525">
            <a:solidFill>
              <a:srgbClr val="BFBFB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>
                <a:solidFill>
                  <a:srgbClr val="7F7F7F"/>
                </a:solidFill>
              </a:rPr>
              <a:t>抽取到（</a:t>
            </a:r>
            <a:r>
              <a:rPr lang="en-US" altLang="en-US" sz="1400">
                <a:solidFill>
                  <a:srgbClr val="7F7F7F"/>
                </a:solidFill>
              </a:rPr>
              <a:t>type1,type2</a:t>
            </a:r>
            <a:r>
              <a:rPr lang="zh-CN" altLang="zh-CN" sz="1400">
                <a:solidFill>
                  <a:srgbClr val="7F7F7F"/>
                </a:solidFill>
              </a:rPr>
              <a:t>）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66222" y="717357"/>
            <a:ext cx="36703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表格数据抽取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6222" y="717357"/>
            <a:ext cx="36703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表格数据抽取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22600" y="2324100"/>
            <a:ext cx="3657600" cy="4445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lvl="0" algn="ctr"/>
            <a:r>
              <a:rPr lang="zh-CN" altLang="zh-CN"/>
              <a:t>基于</a:t>
            </a:r>
            <a:r>
              <a:rPr lang="en-US" altLang="en-US"/>
              <a:t>baseline</a:t>
            </a:r>
            <a:r>
              <a:rPr lang="zh-CN" altLang="zh-CN"/>
              <a:t>的</a:t>
            </a:r>
            <a:r>
              <a:rPr lang="en-US" altLang="en-US"/>
              <a:t>html</a:t>
            </a:r>
            <a:r>
              <a:rPr lang="zh-CN" altLang="zh-CN"/>
              <a:t>数据提取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9100" y="3008275"/>
            <a:ext cx="1600200" cy="45085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财报表格识别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20985" y="3020975"/>
            <a:ext cx="3708400" cy="444500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lvl="0" algn="ctr"/>
            <a:r>
              <a:rPr lang="zh-CN" altLang="zh-CN"/>
              <a:t>基于</a:t>
            </a:r>
            <a:r>
              <a:rPr lang="en-US" altLang="en-US"/>
              <a:t>pdfplumber</a:t>
            </a:r>
            <a:r>
              <a:rPr lang="zh-CN" altLang="zh-CN"/>
              <a:t>的</a:t>
            </a:r>
            <a:r>
              <a:rPr lang="en-US" altLang="en-US"/>
              <a:t>txt</a:t>
            </a:r>
            <a:r>
              <a:rPr lang="zh-CN" altLang="zh-CN"/>
              <a:t>数据提取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51750" y="3014625"/>
            <a:ext cx="1595941" cy="4445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数据互补融合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693894" y="3008275"/>
            <a:ext cx="1517650" cy="4445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会计数据库</a:t>
            </a:r>
          </a:p>
        </p:txBody>
      </p:sp>
      <p:cxnSp>
        <p:nvCxnSpPr>
          <p:cNvPr id="9" name="直接箭头连接符 8"/>
          <p:cNvCxnSpPr>
            <a:stCxn id="7" idx="1"/>
            <a:endCxn id="8" idx="0"/>
          </p:cNvCxnSpPr>
          <p:nvPr/>
        </p:nvCxnSpPr>
        <p:spPr>
          <a:xfrm flipV="1">
            <a:off x="9247691" y="3230525"/>
            <a:ext cx="446203" cy="635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10" name="文本框 9"/>
          <p:cNvSpPr txBox="1"/>
          <p:nvPr/>
        </p:nvSpPr>
        <p:spPr>
          <a:xfrm>
            <a:off x="9850708" y="4718050"/>
            <a:ext cx="1679148" cy="1155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/>
              <a:t>1</a:t>
            </a:r>
            <a:r>
              <a:rPr lang="zh-CN" altLang="zh-CN"/>
              <a:t>、基本信息</a:t>
            </a:r>
          </a:p>
          <a:p>
            <a:pPr lvl="0"/>
            <a:r>
              <a:rPr lang="en-US" altLang="en-US"/>
              <a:t>2</a:t>
            </a:r>
            <a:r>
              <a:rPr lang="zh-CN" altLang="zh-CN"/>
              <a:t>、三表</a:t>
            </a:r>
          </a:p>
          <a:p>
            <a:pPr lvl="0"/>
            <a:r>
              <a:rPr lang="en-US" altLang="en-US"/>
              <a:t>3</a:t>
            </a:r>
            <a:r>
              <a:rPr lang="zh-CN" altLang="zh-CN"/>
              <a:t>、员工信息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119572" y="1594146"/>
            <a:ext cx="3868765" cy="11089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22600" y="3695700"/>
            <a:ext cx="3702050" cy="4445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lvl="0" algn="ctr"/>
            <a:r>
              <a:rPr lang="zh-CN" altLang="zh-CN"/>
              <a:t>基于</a:t>
            </a:r>
            <a:r>
              <a:rPr lang="en-US" altLang="en-US"/>
              <a:t>paddleocr</a:t>
            </a:r>
            <a:r>
              <a:rPr lang="zh-CN" altLang="zh-CN"/>
              <a:t>的</a:t>
            </a:r>
            <a:r>
              <a:rPr lang="en-US" altLang="en-US"/>
              <a:t>ocr</a:t>
            </a:r>
            <a:r>
              <a:rPr lang="zh-CN" altLang="zh-CN"/>
              <a:t>数据提取</a:t>
            </a:r>
          </a:p>
        </p:txBody>
      </p:sp>
      <p:cxnSp>
        <p:nvCxnSpPr>
          <p:cNvPr id="13" name="连接符: 肘形 12"/>
          <p:cNvCxnSpPr>
            <a:stCxn id="5" idx="1"/>
            <a:endCxn id="4" idx="0"/>
          </p:cNvCxnSpPr>
          <p:nvPr/>
        </p:nvCxnSpPr>
        <p:spPr>
          <a:xfrm flipV="1">
            <a:off x="2019300" y="2546350"/>
            <a:ext cx="1003300" cy="6858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14" name="连接符: 肘形 13"/>
          <p:cNvCxnSpPr>
            <a:stCxn id="5" idx="1"/>
            <a:endCxn id="6" idx="0"/>
          </p:cNvCxnSpPr>
          <p:nvPr/>
        </p:nvCxnSpPr>
        <p:spPr>
          <a:xfrm>
            <a:off x="2019300" y="3232150"/>
            <a:ext cx="1003300" cy="127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15" name="连接符: 肘形 14"/>
          <p:cNvCxnSpPr>
            <a:stCxn id="4" idx="1"/>
            <a:endCxn id="7" idx="0"/>
          </p:cNvCxnSpPr>
          <p:nvPr/>
        </p:nvCxnSpPr>
        <p:spPr>
          <a:xfrm>
            <a:off x="6680200" y="2546350"/>
            <a:ext cx="971550" cy="6921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16" name="连接符: 肘形 15"/>
          <p:cNvCxnSpPr>
            <a:stCxn id="6" idx="1"/>
            <a:endCxn id="7" idx="0"/>
          </p:cNvCxnSpPr>
          <p:nvPr/>
        </p:nvCxnSpPr>
        <p:spPr>
          <a:xfrm flipV="1">
            <a:off x="6731000" y="3237442"/>
            <a:ext cx="920750" cy="8467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17" name="连接符: 肘形 16"/>
          <p:cNvCxnSpPr>
            <a:stCxn id="5" idx="1"/>
            <a:endCxn id="12" idx="0"/>
          </p:cNvCxnSpPr>
          <p:nvPr/>
        </p:nvCxnSpPr>
        <p:spPr>
          <a:xfrm>
            <a:off x="2019300" y="3232150"/>
            <a:ext cx="1003300" cy="6858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5C5C5C"/>
            </a:solidFill>
            <a:prstDash val="dash"/>
            <a:headEnd/>
            <a:tailEnd type="triangle"/>
          </a:ln>
        </p:spPr>
      </p:cxnSp>
      <p:cxnSp>
        <p:nvCxnSpPr>
          <p:cNvPr id="18" name="连接符: 肘形 17"/>
          <p:cNvCxnSpPr>
            <a:stCxn id="12" idx="1"/>
            <a:endCxn id="7" idx="0"/>
          </p:cNvCxnSpPr>
          <p:nvPr/>
        </p:nvCxnSpPr>
        <p:spPr>
          <a:xfrm flipV="1">
            <a:off x="6724650" y="3238500"/>
            <a:ext cx="927100" cy="6794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dash"/>
            <a:headEnd/>
            <a:tailEnd type="triangle"/>
          </a:ln>
        </p:spPr>
      </p:cxnSp>
      <p:graphicFrame>
        <p:nvGraphicFramePr>
          <p:cNvPr id="19" name="表格 18"/>
          <p:cNvGraphicFramePr/>
          <p:nvPr/>
        </p:nvGraphicFramePr>
        <p:xfrm>
          <a:off x="419100" y="4495645"/>
          <a:ext cx="11023600" cy="200152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>
                          <a:solidFill>
                            <a:srgbClr val="000000"/>
                          </a:solidFill>
                        </a:rPr>
                        <a:t>第三方库</a:t>
                      </a:r>
                    </a:p>
                  </a:txBody>
                  <a:tcPr>
                    <a:gradFill rotWithShape="1">
                      <a:gsLst>
                        <a:gs pos="0">
                          <a:srgbClr val="E5EFFF"/>
                        </a:gs>
                        <a:gs pos="100000">
                          <a:srgbClr val="99BEFF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>
                          <a:solidFill>
                            <a:srgbClr val="000000"/>
                          </a:solidFill>
                        </a:rPr>
                        <a:t>算法类型</a:t>
                      </a:r>
                    </a:p>
                  </a:txBody>
                  <a:tcPr>
                    <a:gradFill rotWithShape="1">
                      <a:gsLst>
                        <a:gs pos="0">
                          <a:srgbClr val="E5EFFF"/>
                        </a:gs>
                        <a:gs pos="100000">
                          <a:srgbClr val="99BEFF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>
                          <a:solidFill>
                            <a:srgbClr val="000000"/>
                          </a:solidFill>
                        </a:rPr>
                        <a:t>优点</a:t>
                      </a:r>
                    </a:p>
                  </a:txBody>
                  <a:tcPr>
                    <a:gradFill rotWithShape="1">
                      <a:gsLst>
                        <a:gs pos="0">
                          <a:srgbClr val="E5EFFF"/>
                        </a:gs>
                        <a:gs pos="100000">
                          <a:srgbClr val="99BEFF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>
                          <a:solidFill>
                            <a:srgbClr val="000000"/>
                          </a:solidFill>
                        </a:rPr>
                        <a:t>缺点</a:t>
                      </a:r>
                    </a:p>
                  </a:txBody>
                  <a:tcPr>
                    <a:gradFill rotWithShape="1">
                      <a:gsLst>
                        <a:gs pos="0">
                          <a:srgbClr val="E5EFFF"/>
                        </a:gs>
                        <a:gs pos="100000">
                          <a:srgbClr val="99BEFF"/>
                        </a:gs>
                      </a:gsLst>
                      <a:lin ang="81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lvl="0"/>
                      <a:r>
                        <a:rPr lang="en-US" altLang="en-US" sz="140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/>
                        <a:t>单元格检测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/>
                        <a:t>表格识别准确率高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/>
                        <a:t>部分表格无法识别</a:t>
                      </a:r>
                    </a:p>
                    <a:p>
                      <a:pPr lvl="0"/>
                      <a:r>
                        <a:rPr lang="zh-CN" altLang="zh-CN" sz="1400"/>
                        <a:t>无法识别三线表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lvl="0"/>
                      <a:r>
                        <a:rPr lang="en-US" altLang="en-US" sz="1400"/>
                        <a:t>pdfplumber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/>
                        <a:t>单元格检测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/>
                        <a:t>识别速度快</a:t>
                      </a:r>
                    </a:p>
                    <a:p>
                      <a:pPr lvl="0"/>
                      <a:r>
                        <a:rPr lang="zh-CN" altLang="zh-CN" sz="1400"/>
                        <a:t>表格识别召回率高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/>
                        <a:t>会出现分层错位情况</a:t>
                      </a:r>
                    </a:p>
                    <a:p>
                      <a:pPr lvl="0"/>
                      <a:r>
                        <a:rPr lang="zh-CN" altLang="zh-CN" sz="1400"/>
                        <a:t>无法识别三线表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lvl="0"/>
                      <a:r>
                        <a:rPr lang="en-US" altLang="en-US" sz="1400"/>
                        <a:t>paddleocr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en-US" sz="1400"/>
                        <a:t>ocr</a:t>
                      </a:r>
                      <a:r>
                        <a:rPr lang="zh-CN" altLang="zh-CN" sz="1400"/>
                        <a:t>文字检测</a:t>
                      </a:r>
                      <a:r>
                        <a:rPr lang="en-US" altLang="en-US" sz="1400"/>
                        <a:t>+</a:t>
                      </a:r>
                      <a:r>
                        <a:rPr lang="zh-CN" altLang="zh-CN" sz="1400"/>
                        <a:t>单元格检测</a:t>
                      </a:r>
                      <a:r>
                        <a:rPr lang="en-US" altLang="en-US" sz="1400"/>
                        <a:t>+</a:t>
                      </a:r>
                      <a:r>
                        <a:rPr lang="zh-CN" altLang="zh-CN" sz="1400"/>
                        <a:t>坐标聚合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/>
                        <a:t>表格识别准确率高</a:t>
                      </a:r>
                    </a:p>
                    <a:p>
                      <a:pPr lvl="0"/>
                      <a:r>
                        <a:rPr lang="zh-CN" altLang="zh-CN" sz="1400"/>
                        <a:t>可以识别三线表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400"/>
                        <a:t>识别速度慢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366222" y="1434907"/>
            <a:ext cx="7753350" cy="558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2400" b="1" i="1">
                <a:solidFill>
                  <a:srgbClr val="0000FF"/>
                </a:solidFill>
              </a:rPr>
              <a:t>使用多种第三库提取表格，让提取的数据全面且准确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6670" y="700395"/>
            <a:ext cx="8474381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表格数据抽取—</a:t>
            </a:r>
            <a:r>
              <a:rPr lang="en-US" altLang="en-US" sz="3200"/>
              <a:t>baseline</a:t>
            </a:r>
            <a:r>
              <a:rPr lang="zh-CN" altLang="zh-CN" sz="3200"/>
              <a:t>（</a:t>
            </a:r>
            <a:r>
              <a:rPr lang="en-US" altLang="en-US" sz="3200"/>
              <a:t>html</a:t>
            </a:r>
            <a:r>
              <a:rPr lang="zh-CN" altLang="zh-CN" sz="3200"/>
              <a:t>）识别效果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108264" y="1546148"/>
            <a:ext cx="7975600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6670" y="706745"/>
            <a:ext cx="895350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表格数据抽取—</a:t>
            </a:r>
            <a:r>
              <a:rPr lang="en-US" altLang="en-US" sz="3200"/>
              <a:t>pdfplumber</a:t>
            </a:r>
            <a:r>
              <a:rPr lang="zh-CN" altLang="zh-CN" sz="3200"/>
              <a:t>（</a:t>
            </a:r>
            <a:r>
              <a:rPr lang="en-US" altLang="en-US" sz="3200"/>
              <a:t>txt</a:t>
            </a:r>
            <a:r>
              <a:rPr lang="zh-CN" altLang="zh-CN" sz="3200"/>
              <a:t>）识别效果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007374" y="1690995"/>
            <a:ext cx="8051800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341820" y="1690995"/>
            <a:ext cx="6577688" cy="47511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6670" y="681345"/>
            <a:ext cx="7078392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表格数据抽取—</a:t>
            </a:r>
            <a:r>
              <a:rPr lang="en-US" altLang="en-US" sz="3200"/>
              <a:t>paddleocr</a:t>
            </a:r>
            <a:r>
              <a:rPr lang="zh-CN" altLang="zh-CN" sz="3200"/>
              <a:t>识别结果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连接符: 肘形 2"/>
          <p:cNvCxnSpPr>
            <a:stCxn id="5" idx="2"/>
            <a:endCxn id="0" idx="2"/>
          </p:cNvCxnSpPr>
          <p:nvPr/>
        </p:nvCxnSpPr>
        <p:spPr>
          <a:xfrm rot="5400000" flipH="1" flipV="1">
            <a:off x="8620125" y="2797175"/>
            <a:ext cx="279400" cy="3384550"/>
          </a:xfrm>
          <a:prstGeom prst="bentConnector3">
            <a:avLst>
              <a:gd name="adj1" fmla="val -178157"/>
            </a:avLst>
          </a:prstGeom>
          <a:noFill/>
          <a:ln w="25400">
            <a:solidFill>
              <a:srgbClr val="BFBFBF"/>
            </a:solidFill>
            <a:prstDash val="solid"/>
            <a:headEnd w="med" len="med"/>
            <a:tailEnd type="triangle" w="med" len="med"/>
          </a:ln>
        </p:spPr>
      </p:cxnSp>
      <p:sp>
        <p:nvSpPr>
          <p:cNvPr id="4" name="矩形: 圆角 3"/>
          <p:cNvSpPr/>
          <p:nvPr/>
        </p:nvSpPr>
        <p:spPr>
          <a:xfrm>
            <a:off x="4132991" y="3831787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/>
              <a:t>正则关键词抽取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6347114" y="3831787"/>
            <a:ext cx="1435586" cy="794810"/>
          </a:xfrm>
          <a:prstGeom prst="roundRect">
            <a:avLst/>
          </a:prstGeom>
          <a:noFill/>
          <a:ln w="12700">
            <a:solidFill>
              <a:srgbClr val="BFBFBF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7F7F7F"/>
                </a:solidFill>
              </a:rPr>
              <a:t>基于</a:t>
            </a:r>
            <a:r>
              <a:rPr lang="en-US" altLang="en-US">
                <a:solidFill>
                  <a:srgbClr val="7F7F7F"/>
                </a:solidFill>
              </a:rPr>
              <a:t>LLM</a:t>
            </a:r>
            <a:r>
              <a:rPr lang="zh-CN" altLang="zh-CN">
                <a:solidFill>
                  <a:srgbClr val="7F7F7F"/>
                </a:solidFill>
              </a:rPr>
              <a:t>的关键词抽取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549318" y="3831787"/>
            <a:ext cx="1435586" cy="794810"/>
          </a:xfrm>
          <a:prstGeom prst="roundRect">
            <a:avLst/>
          </a:prstGeom>
          <a:noFill/>
          <a:ln w="12700">
            <a:solidFill>
              <a:srgbClr val="BFBFBF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7F7F7F"/>
                </a:solidFill>
              </a:rPr>
              <a:t>基于</a:t>
            </a:r>
            <a:r>
              <a:rPr lang="en-US" altLang="en-US">
                <a:solidFill>
                  <a:srgbClr val="7F7F7F"/>
                </a:solidFill>
              </a:rPr>
              <a:t>LLM</a:t>
            </a:r>
            <a:r>
              <a:rPr lang="zh-CN" altLang="zh-CN">
                <a:solidFill>
                  <a:srgbClr val="7F7F7F"/>
                </a:solidFill>
              </a:rPr>
              <a:t>的文档问答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919385" y="3831787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/>
              <a:t>问题分类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5252318" y="2013118"/>
            <a:ext cx="1435586" cy="794810"/>
          </a:xfrm>
          <a:prstGeom prst="roundRect">
            <a:avLst/>
          </a:prstGeom>
          <a:noFill/>
          <a:ln w="25400">
            <a:solidFill>
              <a:srgbClr val="2972F4"/>
            </a:solidFill>
            <a:prstDash val="solid"/>
            <a:miter/>
            <a:headEnd/>
            <a:tailEnd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000000"/>
                </a:solidFill>
              </a:rPr>
              <a:t>表格数据</a:t>
            </a:r>
          </a:p>
          <a:p>
            <a:pPr lvl="0" algn="ctr"/>
            <a:r>
              <a:rPr lang="zh-CN" altLang="zh-CN">
                <a:solidFill>
                  <a:srgbClr val="000000"/>
                </a:solidFill>
              </a:rPr>
              <a:t>入库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6964942" y="2013118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7F7F7F"/>
                </a:solidFill>
              </a:rPr>
              <a:t>标题分级</a:t>
            </a:r>
          </a:p>
          <a:p>
            <a:pPr lvl="0" algn="ctr"/>
            <a:r>
              <a:rPr lang="zh-CN" altLang="zh-CN">
                <a:solidFill>
                  <a:srgbClr val="7F7F7F"/>
                </a:solidFill>
              </a:rPr>
              <a:t>抽取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8538715" y="2013118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7F7F7F"/>
                </a:solidFill>
              </a:rPr>
              <a:t>文本分块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3787" y="4006942"/>
            <a:ext cx="76835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>
                <a:solidFill>
                  <a:srgbClr val="000000"/>
                </a:solidFill>
              </a:rPr>
              <a:t>问题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646130" y="4000592"/>
            <a:ext cx="76835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/>
              <a:t>回答</a:t>
            </a:r>
          </a:p>
        </p:txBody>
      </p:sp>
      <p:cxnSp>
        <p:nvCxnSpPr>
          <p:cNvPr id="13" name="连接符: 肘形 12"/>
          <p:cNvCxnSpPr>
            <a:stCxn id="9" idx="2"/>
            <a:endCxn id="6" idx="0"/>
          </p:cNvCxnSpPr>
          <p:nvPr/>
        </p:nvCxnSpPr>
        <p:spPr>
          <a:xfrm rot="5400000" flipV="1">
            <a:off x="7962900" y="2527300"/>
            <a:ext cx="1022350" cy="15811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BFBFBF"/>
            </a:solidFill>
            <a:prstDash val="sysDot"/>
            <a:headEnd w="med" len="med"/>
            <a:tailEnd type="triangle" w="med" len="med"/>
          </a:ln>
        </p:spPr>
      </p:cxnSp>
      <p:cxnSp>
        <p:nvCxnSpPr>
          <p:cNvPr id="14" name="连接符: 肘形 13"/>
          <p:cNvCxnSpPr>
            <a:stCxn id="8" idx="2"/>
            <a:endCxn id="4" idx="0"/>
          </p:cNvCxnSpPr>
          <p:nvPr/>
        </p:nvCxnSpPr>
        <p:spPr>
          <a:xfrm rot="5400000">
            <a:off x="4899025" y="2759075"/>
            <a:ext cx="1022350" cy="11176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2972F4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5" name="连接符: 肘形 14"/>
          <p:cNvCxnSpPr>
            <a:stCxn id="8" idx="2"/>
            <a:endCxn id="5" idx="0"/>
          </p:cNvCxnSpPr>
          <p:nvPr/>
        </p:nvCxnSpPr>
        <p:spPr>
          <a:xfrm rot="5400000" flipV="1">
            <a:off x="6007100" y="2768600"/>
            <a:ext cx="1022350" cy="10985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7F7F7F"/>
            </a:solidFill>
            <a:prstDash val="sysDot"/>
            <a:headEnd w="med" len="med"/>
            <a:tailEnd type="triangle" w="med" len="med"/>
          </a:ln>
        </p:spPr>
      </p:cxnSp>
      <p:cxnSp>
        <p:nvCxnSpPr>
          <p:cNvPr id="16" name="连接符: 肘形 15"/>
          <p:cNvCxnSpPr>
            <a:stCxn id="4" idx="2"/>
            <a:endCxn id="0" idx="2"/>
          </p:cNvCxnSpPr>
          <p:nvPr/>
        </p:nvCxnSpPr>
        <p:spPr>
          <a:xfrm rot="5400000" flipH="1" flipV="1">
            <a:off x="7512050" y="1689100"/>
            <a:ext cx="279400" cy="5600700"/>
          </a:xfrm>
          <a:prstGeom prst="bentConnector3">
            <a:avLst>
              <a:gd name="adj1" fmla="val -178157"/>
            </a:avLst>
          </a:prstGeom>
          <a:noFill/>
          <a:ln w="25400">
            <a:solidFill>
              <a:srgbClr val="2972F4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7" name="直接箭头连接符 16"/>
          <p:cNvCxnSpPr>
            <a:stCxn id="11" idx="1"/>
          </p:cNvCxnSpPr>
          <p:nvPr/>
        </p:nvCxnSpPr>
        <p:spPr>
          <a:xfrm>
            <a:off x="1352137" y="4229192"/>
            <a:ext cx="462691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cxnSp>
        <p:nvCxnSpPr>
          <p:cNvPr id="18" name="直接箭头连接符 17"/>
          <p:cNvCxnSpPr/>
          <p:nvPr/>
        </p:nvCxnSpPr>
        <p:spPr>
          <a:xfrm>
            <a:off x="3533963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5736922" y="4226017"/>
            <a:ext cx="466378" cy="0"/>
          </a:xfrm>
          <a:prstGeom prst="straightConnector1">
            <a:avLst/>
          </a:prstGeom>
          <a:noFill/>
          <a:ln w="25400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7934151" y="4226017"/>
            <a:ext cx="466378" cy="0"/>
          </a:xfrm>
          <a:prstGeom prst="straightConnector1">
            <a:avLst/>
          </a:prstGeom>
          <a:noFill/>
          <a:ln w="25400">
            <a:solidFill>
              <a:srgbClr val="BFBFBF"/>
            </a:solidFill>
            <a:prstDash val="solid"/>
            <a:headEnd/>
            <a:tailEnd type="triangle"/>
          </a:ln>
        </p:spPr>
      </p:cxnSp>
      <p:cxnSp>
        <p:nvCxnSpPr>
          <p:cNvPr id="21" name="直接箭头连接符 20"/>
          <p:cNvCxnSpPr/>
          <p:nvPr/>
        </p:nvCxnSpPr>
        <p:spPr>
          <a:xfrm>
            <a:off x="10112487" y="4226017"/>
            <a:ext cx="466378" cy="0"/>
          </a:xfrm>
          <a:prstGeom prst="straightConnector1">
            <a:avLst/>
          </a:prstGeom>
          <a:noFill/>
          <a:ln w="25400">
            <a:solidFill>
              <a:srgbClr val="2972F4"/>
            </a:solidFill>
            <a:prstDash val="solid"/>
            <a:headEnd/>
            <a:tailEnd type="triangle"/>
          </a:ln>
        </p:spPr>
      </p:cxnSp>
      <p:sp>
        <p:nvSpPr>
          <p:cNvPr id="22" name="文本框 21"/>
          <p:cNvSpPr txBox="1"/>
          <p:nvPr/>
        </p:nvSpPr>
        <p:spPr>
          <a:xfrm>
            <a:off x="7029450" y="4793695"/>
            <a:ext cx="26035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1400">
                <a:solidFill>
                  <a:srgbClr val="7F7F7F"/>
                </a:solidFill>
              </a:rPr>
              <a:t>向量相似匹配到数据库关键词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606800" y="5558686"/>
            <a:ext cx="2400300" cy="800100"/>
          </a:xfrm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 sz="1800" b="1">
                <a:solidFill>
                  <a:srgbClr val="0070C0"/>
                </a:solidFill>
              </a:rPr>
              <a:t>数据库高频问题
的快速响应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394066" y="5558686"/>
            <a:ext cx="1441450" cy="800100"/>
          </a:xfrm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 sz="1800">
                <a:solidFill>
                  <a:srgbClr val="7F7F7F"/>
                </a:solidFill>
              </a:rPr>
              <a:t>数据库相似问题的泛化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549318" y="5558686"/>
            <a:ext cx="1346200" cy="800100"/>
          </a:xfrm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 sz="1800">
                <a:solidFill>
                  <a:srgbClr val="7F7F7F"/>
                </a:solidFill>
              </a:rPr>
              <a:t>数据库外问题的兜底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10112487" y="2013118"/>
            <a:ext cx="1435586" cy="794810"/>
          </a:xfrm>
          <a:prstGeom prst="roundRect">
            <a:avLst/>
          </a:prstGeom>
          <a:noFill/>
          <a:ln w="9525">
            <a:solidFill>
              <a:srgbClr val="BFBFBF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 algn="ctr"/>
            <a:r>
              <a:rPr lang="zh-CN" altLang="zh-CN">
                <a:solidFill>
                  <a:srgbClr val="7F7F7F"/>
                </a:solidFill>
              </a:rPr>
              <a:t>表格生成</a:t>
            </a:r>
          </a:p>
          <a:p>
            <a:pPr lvl="0" algn="ctr"/>
            <a:r>
              <a:rPr lang="zh-CN" altLang="zh-CN">
                <a:solidFill>
                  <a:srgbClr val="7F7F7F"/>
                </a:solidFill>
              </a:rPr>
              <a:t>句子</a:t>
            </a:r>
          </a:p>
        </p:txBody>
      </p:sp>
      <p:cxnSp>
        <p:nvCxnSpPr>
          <p:cNvPr id="27" name="直接箭头连接符 26"/>
          <p:cNvCxnSpPr>
            <a:stCxn id="10" idx="2"/>
            <a:endCxn id="6" idx="0"/>
          </p:cNvCxnSpPr>
          <p:nvPr/>
        </p:nvCxnSpPr>
        <p:spPr>
          <a:xfrm rot="5364400">
            <a:off x="8749852" y="3315624"/>
            <a:ext cx="1023914" cy="8467"/>
          </a:xfrm>
          <a:prstGeom prst="straightConnector1">
            <a:avLst/>
          </a:prstGeom>
          <a:noFill/>
          <a:ln w="9525">
            <a:solidFill>
              <a:srgbClr val="BFBFBF"/>
            </a:solidFill>
            <a:prstDash val="sysDot"/>
            <a:headEnd w="med" len="med"/>
            <a:tailEnd type="triangle" w="med" len="med"/>
          </a:ln>
        </p:spPr>
      </p:cxnSp>
      <p:cxnSp>
        <p:nvCxnSpPr>
          <p:cNvPr id="28" name="连接符: 肘形 27"/>
          <p:cNvCxnSpPr>
            <a:stCxn id="26" idx="2"/>
            <a:endCxn id="6" idx="0"/>
          </p:cNvCxnSpPr>
          <p:nvPr/>
        </p:nvCxnSpPr>
        <p:spPr>
          <a:xfrm rot="5400000">
            <a:off x="9537700" y="2533650"/>
            <a:ext cx="1022350" cy="15684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BFBFBF"/>
            </a:solidFill>
            <a:prstDash val="sysDot"/>
            <a:headEnd w="med" len="med"/>
            <a:tailEnd type="triangle" w="med" len="med"/>
          </a:ln>
        </p:spPr>
      </p:cxnSp>
      <p:sp>
        <p:nvSpPr>
          <p:cNvPr id="29" name="文本框 28"/>
          <p:cNvSpPr txBox="1"/>
          <p:nvPr/>
        </p:nvSpPr>
        <p:spPr>
          <a:xfrm>
            <a:off x="4850784" y="4793695"/>
            <a:ext cx="2069812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1400"/>
              <a:t>抽取到（</a:t>
            </a:r>
            <a:r>
              <a:rPr lang="en-US" altLang="en-US" sz="1400"/>
              <a:t>type1,type2</a:t>
            </a:r>
            <a:r>
              <a:rPr lang="zh-CN" altLang="zh-CN" sz="1400"/>
              <a:t>）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66222" y="717357"/>
            <a:ext cx="5734050" cy="717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lvl="0"/>
            <a:r>
              <a:rPr lang="zh-CN" altLang="zh-CN" sz="3200"/>
              <a:t>问题结构化解析—正则处理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默认字体" panose="020F0302020204030204"/>
        <a:ea typeface=""/>
        <a:cs typeface=""/>
        <a:font script="Jpan" typeface="游ゴシック Light"/>
        <a:font script="Hang" typeface="맑은 고딕"/>
        <a:font script="Hans" typeface="默认字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默认字体" panose="020F0502020204030204"/>
        <a:ea typeface=""/>
        <a:cs typeface=""/>
        <a:font script="Jpan" typeface="游ゴシック"/>
        <a:font script="Hang" typeface="맑은 고딕"/>
        <a:font script="Hans" typeface="默认字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3060</Words>
  <Application>Microsoft Office PowerPoint</Application>
  <PresentationFormat>宽屏</PresentationFormat>
  <Paragraphs>399</Paragraphs>
  <Slides>32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Alibaba PuHuiTi 2 55 Regular</vt:lpstr>
      <vt:lpstr>Alibaba PuHuiTi 2.0 45 Light</vt:lpstr>
      <vt:lpstr>Alibaba PuHuiTi 2.0 55 Regular</vt:lpstr>
      <vt:lpstr>Alibaba PuHuiTi 2.0 85 Bold</vt:lpstr>
      <vt:lpstr>默认字体</vt:lpstr>
      <vt:lpstr>微软雅黑</vt:lpstr>
      <vt:lpstr>Arial</vt:lpstr>
      <vt:lpstr>Helvetica</vt:lpstr>
      <vt:lpstr>IBM Plex Mono</vt:lpstr>
      <vt:lpstr>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T137532</dc:creator>
  <cp:lastModifiedBy>gallonfeng(冯嘉伦)</cp:lastModifiedBy>
  <cp:revision>22</cp:revision>
  <dcterms:created xsi:type="dcterms:W3CDTF">2022-12-22T07:09:10Z</dcterms:created>
  <dcterms:modified xsi:type="dcterms:W3CDTF">2023-09-22T09:32:29Z</dcterms:modified>
</cp:coreProperties>
</file>